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6" r:id="rId19"/>
    <p:sldId id="275" r:id="rId20"/>
    <p:sldId id="277" r:id="rId21"/>
    <p:sldId id="279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1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26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694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10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4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13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62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08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92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41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81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9A10-025A-4AC2-98BB-711C391A2114}" type="datetimeFigureOut">
              <a:rPr lang="de-DE" smtClean="0"/>
              <a:t>14.12.2014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9C56-D222-4C21-82A9-865E3296B6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17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Counting</a:t>
            </a:r>
            <a:r>
              <a:rPr lang="de-DE" dirty="0" smtClean="0"/>
              <a:t> </a:t>
            </a:r>
            <a:r>
              <a:rPr lang="de-DE" dirty="0" err="1" smtClean="0"/>
              <a:t>Knapsack</a:t>
            </a:r>
            <a:r>
              <a:rPr lang="de-DE" dirty="0" smtClean="0"/>
              <a:t> Solutions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ynamic</a:t>
            </a:r>
            <a:r>
              <a:rPr lang="de-DE" dirty="0" smtClean="0"/>
              <a:t> </a:t>
            </a:r>
            <a:r>
              <a:rPr lang="de-DE" dirty="0" err="1" smtClean="0"/>
              <a:t>programming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Für Monte-Carlo zu zeigen: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  <m:r>
                      <a:rPr lang="de-DE" i="1"/>
                      <m:t>⊆</m:t>
                    </m:r>
                    <m:r>
                      <a:rPr lang="de-DE" i="1"/>
                      <m:t>𝑆</m:t>
                    </m:r>
                    <m:r>
                      <a:rPr lang="de-DE" i="1"/>
                      <m:t>′</m:t>
                    </m:r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/>
                      <m:t>|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𝑆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|≤|</m:t>
                    </m:r>
                    <m:r>
                      <a:rPr lang="de-DE" i="1"/>
                      <m:t>𝑆</m:t>
                    </m:r>
                    <m:r>
                      <a:rPr lang="de-DE" i="1"/>
                      <m:t>|(</m:t>
                    </m:r>
                    <m:r>
                      <a:rPr lang="de-DE" i="1"/>
                      <m:t>𝑛</m:t>
                    </m:r>
                    <m:r>
                      <a:rPr lang="de-DE" i="1"/>
                      <m:t>+1)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Dass </a:t>
                </a:r>
                <a:r>
                  <a:rPr lang="de-DE" dirty="0"/>
                  <a:t>in polynomieller Zeit in n gleichverteilt ein Element aus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  <m:r>
                      <a:rPr lang="de-DE" i="1"/>
                      <m:t>′</m:t>
                    </m:r>
                  </m:oMath>
                </a14:m>
                <a:r>
                  <a:rPr lang="de-DE" dirty="0"/>
                  <a:t> erzeugt werden kann und geprüft werden kann, </a:t>
                </a:r>
                <a:r>
                  <a:rPr lang="de-DE" dirty="0" smtClean="0"/>
                  <a:t>ob </a:t>
                </a:r>
                <a:r>
                  <a:rPr lang="de-DE" dirty="0"/>
                  <a:t>dieses ebenfalls in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ist.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r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17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994443"/>
              </a:xfrm>
            </p:spPr>
            <p:txBody>
              <a:bodyPr/>
              <a:lstStyle/>
              <a:p>
                <a:r>
                  <a:rPr lang="de-DE" dirty="0" smtClean="0"/>
                  <a:t>Zeige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  <m:r>
                      <a:rPr lang="de-DE" i="1"/>
                      <m:t>⊆</m:t>
                    </m:r>
                    <m:r>
                      <a:rPr lang="de-DE" i="1"/>
                      <m:t>𝑆</m:t>
                    </m:r>
                    <m:r>
                      <a:rPr lang="de-DE" i="1"/>
                      <m:t>′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994443"/>
              </a:xfrm>
              <a:blipFill rotWithShape="0">
                <a:blip r:embed="rId2"/>
                <a:stretch>
                  <a:fillRect l="-2377" t="-4294" b="-14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9568"/>
                <a:ext cx="10515600" cy="48173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für alle </a:t>
                </a:r>
                <a14:m>
                  <m:oMath xmlns:m="http://schemas.openxmlformats.org/officeDocument/2006/math">
                    <m:r>
                      <a:rPr lang="de-DE" i="1"/>
                      <m:t>𝐵</m:t>
                    </m:r>
                    <m:r>
                      <a:rPr lang="de-DE" i="1"/>
                      <m:t>∈</m:t>
                    </m:r>
                    <m:r>
                      <a:rPr lang="de-DE" i="1"/>
                      <m:t>𝑆</m:t>
                    </m:r>
                  </m:oMath>
                </a14:m>
                <a:r>
                  <a:rPr lang="de-DE" dirty="0"/>
                  <a:t> gilt</a:t>
                </a:r>
                <a:r>
                  <a:rPr lang="de-DE" dirty="0" smtClean="0"/>
                  <a:t>: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de-DE" i="1"/>
                          </m:ctrlPr>
                        </m:naryPr>
                        <m:sub>
                          <m:r>
                            <a:rPr lang="de-DE" i="1"/>
                            <m:t>𝑤</m:t>
                          </m:r>
                          <m:r>
                            <a:rPr lang="de-DE" i="1"/>
                            <m:t>∈</m:t>
                          </m:r>
                          <m:r>
                            <a:rPr lang="de-DE" i="1"/>
                            <m:t>𝐵</m:t>
                          </m:r>
                        </m:sub>
                        <m:sup/>
                        <m:e>
                          <m:r>
                            <a:rPr lang="de-DE" i="1"/>
                            <m:t>𝑤</m:t>
                          </m:r>
                        </m:e>
                      </m:nary>
                      <m:r>
                        <a:rPr lang="de-DE" i="1"/>
                        <m:t>≤</m:t>
                      </m:r>
                      <m:r>
                        <a:rPr lang="de-DE" i="1"/>
                        <m:t>𝐶</m:t>
                      </m:r>
                      <m:r>
                        <a:rPr lang="de-DE" i="1"/>
                        <m:t> 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de-DE" i="1"/>
                          </m:ctrlPr>
                        </m:naryPr>
                        <m:sub>
                          <m:r>
                            <a:rPr lang="de-DE" i="1"/>
                            <m:t>𝑤</m:t>
                          </m:r>
                          <m:r>
                            <a:rPr lang="de-DE" i="1"/>
                            <m:t>∈</m:t>
                          </m:r>
                          <m:r>
                            <a:rPr lang="de-DE" i="1"/>
                            <m:t>𝐵</m:t>
                          </m:r>
                        </m:sub>
                        <m:sup/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de-DE" i="1"/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/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/>
                                      </m:ctrlPr>
                                    </m:sSupPr>
                                    <m:e>
                                      <m:r>
                                        <a:rPr lang="de-DE" i="1"/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de-DE" i="1"/>
                                        <m:t>2</m:t>
                                      </m:r>
                                    </m:sup>
                                  </m:sSup>
                                  <m:r>
                                    <a:rPr lang="de-DE" i="1"/>
                                    <m:t>𝑤</m:t>
                                  </m:r>
                                </m:num>
                                <m:den>
                                  <m:r>
                                    <a:rPr lang="de-DE" i="1"/>
                                    <m:t>𝐶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de-DE" i="1"/>
                        <m:t>≤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de-DE" i="1"/>
                          </m:ctrlPr>
                        </m:naryPr>
                        <m:sub>
                          <m:r>
                            <a:rPr lang="de-DE" i="1"/>
                            <m:t>𝑤</m:t>
                          </m:r>
                          <m:r>
                            <a:rPr lang="de-DE" i="1"/>
                            <m:t>∈</m:t>
                          </m:r>
                          <m:r>
                            <a:rPr lang="de-DE" i="1"/>
                            <m:t>𝐵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de-DE" i="1"/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i="1"/>
                                  </m:ctrlPr>
                                </m:sSupPr>
                                <m:e>
                                  <m:r>
                                    <a:rPr lang="de-DE" i="1"/>
                                    <m:t>𝑛</m:t>
                                  </m:r>
                                </m:e>
                                <m:sup>
                                  <m:r>
                                    <a:rPr lang="de-DE" i="1"/>
                                    <m:t>2</m:t>
                                  </m:r>
                                </m:sup>
                              </m:sSup>
                              <m:r>
                                <a:rPr lang="de-DE" i="1"/>
                                <m:t>𝑤</m:t>
                              </m:r>
                            </m:num>
                            <m:den>
                              <m:r>
                                <a:rPr lang="de-DE" i="1"/>
                                <m:t>𝐶</m:t>
                              </m:r>
                            </m:den>
                          </m:f>
                        </m:e>
                      </m:nary>
                      <m:r>
                        <a:rPr lang="de-DE" i="1"/>
                        <m:t>≤</m:t>
                      </m:r>
                      <m:sSup>
                        <m:sSupPr>
                          <m:ctrlPr>
                            <a:rPr lang="de-DE" i="1"/>
                          </m:ctrlPr>
                        </m:sSupPr>
                        <m:e>
                          <m:r>
                            <a:rPr lang="de-DE" i="1"/>
                            <m:t>𝑛</m:t>
                          </m:r>
                        </m:e>
                        <m:sup>
                          <m:r>
                            <a:rPr lang="de-DE" i="1"/>
                            <m:t>2</m:t>
                          </m:r>
                        </m:sup>
                      </m:sSup>
                      <m:r>
                        <a:rPr lang="de-DE" i="1"/>
                        <m:t>⇒</m:t>
                      </m:r>
                      <m:r>
                        <a:rPr lang="de-DE" i="1"/>
                        <m:t>𝐵</m:t>
                      </m:r>
                      <m:r>
                        <a:rPr lang="de-DE" i="1"/>
                        <m:t>∈</m:t>
                      </m:r>
                      <m:sSup>
                        <m:sSupPr>
                          <m:ctrlPr>
                            <a:rPr lang="de-DE" i="1"/>
                          </m:ctrlPr>
                        </m:sSupPr>
                        <m:e>
                          <m:r>
                            <a:rPr lang="de-DE" i="1"/>
                            <m:t>𝑆</m:t>
                          </m:r>
                        </m:e>
                        <m:sup>
                          <m:r>
                            <a:rPr lang="de-DE" i="1"/>
                            <m:t>′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9568"/>
                <a:ext cx="10515600" cy="4817395"/>
              </a:xfrm>
              <a:blipFill rotWithShape="0">
                <a:blip r:embed="rId3"/>
                <a:stretch>
                  <a:fillRect l="-1217" t="-20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036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70380"/>
              </a:xfrm>
            </p:spPr>
            <p:txBody>
              <a:bodyPr>
                <a:normAutofit fontScale="90000"/>
              </a:bodyPr>
              <a:lstStyle/>
              <a:p>
                <a:r>
                  <a:rPr lang="de-DE" dirty="0" smtClean="0"/>
                  <a:t>Zeige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|≤|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70380"/>
              </a:xfrm>
              <a:blipFill rotWithShape="0">
                <a:blip r:embed="rId2"/>
                <a:stretch>
                  <a:fillRect l="-2087" t="-289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1284"/>
                <a:ext cx="10515600" cy="49256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Kurze Wiederholung:</a:t>
                </a:r>
              </a:p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:={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 :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/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nary>
                        <m:r>
                          <a:rPr lang="de-DE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′,…,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′}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 :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/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nary>
                        <m:r>
                          <a:rPr lang="de-DE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²</m:t>
                        </m:r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≔{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dirty="0" smtClean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1284"/>
                <a:ext cx="10515600" cy="4925679"/>
              </a:xfrm>
              <a:blipFill rotWithShape="0">
                <a:blip r:embed="rId3"/>
                <a:stretch>
                  <a:fillRect l="-1217" t="-19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288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94442"/>
              </a:xfrm>
            </p:spPr>
            <p:txBody>
              <a:bodyPr>
                <a:normAutofit fontScale="90000"/>
              </a:bodyPr>
              <a:lstStyle/>
              <a:p>
                <a:r>
                  <a:rPr lang="de-DE" dirty="0" smtClean="0"/>
                  <a:t>Zeige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|≤|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94442"/>
              </a:xfrm>
              <a:blipFill rotWithShape="0">
                <a:blip r:embed="rId2"/>
                <a:stretch>
                  <a:fillRect l="-2087" t="-26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7063"/>
                <a:ext cx="10515600" cy="5009900"/>
              </a:xfrm>
            </p:spPr>
            <p:txBody>
              <a:bodyPr/>
              <a:lstStyle/>
              <a:p>
                <a:r>
                  <a:rPr lang="de-DE" dirty="0" smtClean="0"/>
                  <a:t>Um das zu zeigen definieren wir außerdem:</a:t>
                </a:r>
              </a:p>
              <a:p>
                <a14:m>
                  <m:oMath xmlns:m="http://schemas.openxmlformats.org/officeDocument/2006/math">
                    <m:r>
                      <a:rPr lang="de-DE" i="1"/>
                      <m:t>𝑃</m:t>
                    </m:r>
                    <m:r>
                      <a:rPr lang="de-DE" i="1"/>
                      <m:t>≔{</m:t>
                    </m:r>
                    <m:r>
                      <a:rPr lang="de-DE" i="1"/>
                      <m:t>𝐵</m:t>
                    </m:r>
                    <m:r>
                      <a:rPr lang="de-DE" i="1"/>
                      <m:t>∈</m:t>
                    </m:r>
                    <m:r>
                      <a:rPr lang="de-DE" i="1"/>
                      <m:t>𝑃</m:t>
                    </m:r>
                    <m:r>
                      <a:rPr lang="de-DE" i="1"/>
                      <m:t>(</m:t>
                    </m:r>
                    <m:r>
                      <a:rPr lang="de-DE" i="1"/>
                      <m:t>𝑊</m:t>
                    </m:r>
                    <m:r>
                      <a:rPr lang="de-DE" i="1"/>
                      <m:t>) :</m:t>
                    </m:r>
                    <m:r>
                      <a:rPr lang="de-DE" i="1"/>
                      <m:t>𝑤</m:t>
                    </m:r>
                    <m:r>
                      <a:rPr lang="de-DE" i="1"/>
                      <m:t>∈</m:t>
                    </m:r>
                    <m:r>
                      <a:rPr lang="de-DE" i="1"/>
                      <m:t>𝐵</m:t>
                    </m:r>
                    <m:r>
                      <a:rPr lang="de-DE" i="1"/>
                      <m:t> ⇒</m:t>
                    </m:r>
                    <m:r>
                      <a:rPr lang="de-DE" i="1"/>
                      <m:t>𝑤</m:t>
                    </m:r>
                    <m:r>
                      <a:rPr lang="de-DE" i="1"/>
                      <m:t>≤</m:t>
                    </m:r>
                    <m:r>
                      <a:rPr lang="de-DE" i="1"/>
                      <m:t>𝐶</m:t>
                    </m:r>
                    <m:r>
                      <a:rPr lang="de-DE" i="1"/>
                      <m:t>/</m:t>
                    </m:r>
                    <m:r>
                      <a:rPr lang="de-DE" i="1"/>
                      <m:t>𝑛</m:t>
                    </m:r>
                    <m:r>
                      <a:rPr lang="de-DE" i="1"/>
                      <m:t>}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Es ist </a:t>
                </a:r>
                <a14:m>
                  <m:oMath xmlns:m="http://schemas.openxmlformats.org/officeDocument/2006/math">
                    <m:r>
                      <a:rPr lang="de-DE" i="1"/>
                      <m:t>𝑃</m:t>
                    </m:r>
                    <m:r>
                      <a:rPr lang="de-DE" i="1"/>
                      <m:t>⊆</m:t>
                    </m:r>
                    <m:r>
                      <a:rPr lang="de-DE" i="1"/>
                      <m:t>𝑆</m:t>
                    </m:r>
                  </m:oMath>
                </a14:m>
                <a:r>
                  <a:rPr lang="de-DE" dirty="0"/>
                  <a:t>, weil für alle </a:t>
                </a:r>
                <a14:m>
                  <m:oMath xmlns:m="http://schemas.openxmlformats.org/officeDocument/2006/math">
                    <m:r>
                      <a:rPr lang="de-DE" i="1"/>
                      <m:t>𝐵</m:t>
                    </m:r>
                    <m:r>
                      <a:rPr lang="de-DE" i="1"/>
                      <m:t>∈</m:t>
                    </m:r>
                    <m:r>
                      <a:rPr lang="de-DE" i="1"/>
                      <m:t>𝑃</m:t>
                    </m:r>
                  </m:oMath>
                </a14:m>
                <a:r>
                  <a:rPr lang="de-DE" dirty="0"/>
                  <a:t> gilt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𝐵</m:t>
                        </m:r>
                      </m:e>
                    </m:d>
                    <m:r>
                      <a:rPr lang="de-DE" i="1"/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𝑊</m:t>
                        </m:r>
                      </m:e>
                    </m:d>
                    <m:r>
                      <a:rPr lang="de-DE" i="1"/>
                      <m:t>=</m:t>
                    </m:r>
                    <m:r>
                      <a:rPr lang="de-DE" i="1"/>
                      <m:t>𝑛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und deshalb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de-DE" i="1"/>
                        </m:ctrlPr>
                      </m:naryPr>
                      <m:sub>
                        <m:r>
                          <a:rPr lang="de-DE" i="1"/>
                          <m:t>𝑤</m:t>
                        </m:r>
                        <m:r>
                          <a:rPr lang="de-DE" i="1"/>
                          <m:t>∈</m:t>
                        </m:r>
                        <m:r>
                          <a:rPr lang="de-DE" i="1"/>
                          <m:t>𝐵</m:t>
                        </m:r>
                      </m:sub>
                      <m:sup/>
                      <m:e>
                        <m:r>
                          <a:rPr lang="de-DE" i="1"/>
                          <m:t>𝑤</m:t>
                        </m:r>
                      </m:e>
                    </m:nary>
                    <m:r>
                      <a:rPr lang="de-DE" i="1"/>
                      <m:t>≤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de-DE" i="1"/>
                        </m:ctrlPr>
                      </m:naryPr>
                      <m:sub>
                        <m:r>
                          <a:rPr lang="de-DE" i="1"/>
                          <m:t>𝑤</m:t>
                        </m:r>
                        <m:r>
                          <a:rPr lang="de-DE" i="1"/>
                          <m:t>∈</m:t>
                        </m:r>
                        <m:r>
                          <a:rPr lang="de-DE" i="1"/>
                          <m:t>𝐵</m:t>
                        </m:r>
                      </m:sub>
                      <m:sup/>
                      <m:e>
                        <m:r>
                          <a:rPr lang="de-DE" i="1"/>
                          <m:t>𝐶</m:t>
                        </m:r>
                        <m:r>
                          <a:rPr lang="de-DE" i="1"/>
                          <m:t>/</m:t>
                        </m:r>
                        <m:r>
                          <a:rPr lang="de-DE" i="1"/>
                          <m:t>𝑛</m:t>
                        </m:r>
                      </m:e>
                    </m:nary>
                    <m:r>
                      <a:rPr lang="de-DE" i="1"/>
                      <m:t>≤</m:t>
                    </m:r>
                    <m:r>
                      <a:rPr lang="de-DE" i="1"/>
                      <m:t>𝑛</m:t>
                    </m:r>
                    <m:r>
                      <a:rPr lang="de-DE" i="1"/>
                      <m:t>⋅</m:t>
                    </m:r>
                    <m:r>
                      <a:rPr lang="de-DE" i="1"/>
                      <m:t>𝐶</m:t>
                    </m:r>
                    <m:r>
                      <a:rPr lang="de-DE" i="1"/>
                      <m:t>/</m:t>
                    </m:r>
                    <m:r>
                      <a:rPr lang="de-DE" i="1"/>
                      <m:t>𝑛</m:t>
                    </m:r>
                    <m:r>
                      <a:rPr lang="de-DE" i="1"/>
                      <m:t>=</m:t>
                    </m:r>
                    <m:r>
                      <a:rPr lang="de-DE" i="1"/>
                      <m:t>𝐶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endParaRPr lang="de-DE" dirty="0"/>
              </a:p>
              <a:p>
                <a:r>
                  <a:rPr lang="de-DE" dirty="0" smtClean="0"/>
                  <a:t>Wir definieren diese Menge nur, um zu zeigen, dass die Funktion, die wir auf der nächsten Folie definieren wohl definiert ist.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7063"/>
                <a:ext cx="10515600" cy="5009900"/>
              </a:xfrm>
              <a:blipFill rotWithShape="0">
                <a:blip r:embed="rId3"/>
                <a:stretch>
                  <a:fillRect l="-1043" t="-1946" r="-5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57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94442"/>
              </a:xfrm>
            </p:spPr>
            <p:txBody>
              <a:bodyPr>
                <a:normAutofit fontScale="90000"/>
              </a:bodyPr>
              <a:lstStyle/>
              <a:p>
                <a:r>
                  <a:rPr lang="de-DE" dirty="0" smtClean="0"/>
                  <a:t>Zeige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|≤|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de-DE" dirty="0" smtClean="0"/>
                  <a:t/>
                </a:r>
                <a:br>
                  <a:rPr lang="de-DE" dirty="0" smtClean="0"/>
                </a:br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94442"/>
              </a:xfrm>
              <a:blipFill rotWithShape="0">
                <a:blip r:embed="rId2"/>
                <a:stretch>
                  <a:fillRect l="-2087" t="-269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7063"/>
                <a:ext cx="10515600" cy="5009900"/>
              </a:xfrm>
            </p:spPr>
            <p:txBody>
              <a:bodyPr/>
              <a:lstStyle/>
              <a:p>
                <a:r>
                  <a:rPr lang="de-DE" dirty="0" smtClean="0"/>
                  <a:t>Des weiteren definieren wir </a:t>
                </a:r>
                <a14:m>
                  <m:oMath xmlns:m="http://schemas.openxmlformats.org/officeDocument/2006/math">
                    <m:r>
                      <a:rPr lang="de-DE" i="1"/>
                      <m:t>𝑓</m:t>
                    </m:r>
                    <m:r>
                      <a:rPr lang="de-DE" i="1"/>
                      <m:t>:</m:t>
                    </m:r>
                    <m:r>
                      <a:rPr lang="de-DE" i="1"/>
                      <m:t>𝑆</m:t>
                    </m:r>
                    <m:r>
                      <a:rPr lang="de-DE" i="1"/>
                      <m:t>′→</m:t>
                    </m:r>
                    <m:r>
                      <a:rPr lang="de-DE" i="1"/>
                      <m:t>𝑃</m:t>
                    </m:r>
                    <m:r>
                      <a:rPr lang="de-DE" i="1"/>
                      <m:t>(</m:t>
                    </m:r>
                    <m:r>
                      <a:rPr lang="de-DE" i="1"/>
                      <m:t>𝑊</m:t>
                    </m:r>
                    <m:r>
                      <a:rPr lang="de-DE" i="1"/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mit: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𝑓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𝐵</m:t>
                          </m:r>
                        </m:e>
                      </m:d>
                      <m:r>
                        <a:rPr lang="de-DE" i="1"/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/>
                          </m:ctrlPr>
                        </m:dPr>
                        <m:e>
                          <m:eqArr>
                            <m:eqArrPr>
                              <m:ctrlPr>
                                <a:rPr lang="de-DE" i="1"/>
                              </m:ctrlPr>
                            </m:eqArrPr>
                            <m:e>
                              <m:r>
                                <a:rPr lang="de-DE" i="1"/>
                                <m:t>𝐵</m:t>
                              </m:r>
                              <m:r>
                                <a:rPr lang="de-DE" i="1"/>
                                <m:t>, 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</m:t>
                              </m:r>
                              <m:r>
                                <a:rPr lang="de-DE" i="1"/>
                                <m:t>𝐵</m:t>
                              </m:r>
                              <m:r>
                                <a:rPr lang="de-DE" i="1"/>
                                <m:t>∈</m:t>
                              </m:r>
                              <m:r>
                                <a:rPr lang="de-DE" i="1"/>
                                <m:t>𝑆</m:t>
                              </m:r>
                            </m:e>
                            <m:e>
                              <m:r>
                                <a:rPr lang="de-DE" i="1"/>
                                <m:t>𝐵</m:t>
                              </m:r>
                              <m:r>
                                <a:rPr lang="de-DE" i="1"/>
                                <m:t>\</m:t>
                              </m:r>
                              <m:func>
                                <m:funcPr>
                                  <m:ctrlPr>
                                    <a:rPr lang="de-DE" i="1"/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/>
                                    <m:t>min</m:t>
                                  </m:r>
                                </m:fName>
                                <m:e>
                                  <m:r>
                                    <a:rPr lang="de-DE" i="1"/>
                                    <m:t>{</m:t>
                                  </m:r>
                                  <m:r>
                                    <a:rPr lang="de-DE" i="1"/>
                                    <m:t>𝑤</m:t>
                                  </m:r>
                                  <m:r>
                                    <a:rPr lang="de-DE" i="1"/>
                                    <m:t> :</m:t>
                                  </m:r>
                                  <m:r>
                                    <a:rPr lang="de-DE" i="1"/>
                                    <m:t>𝑤</m:t>
                                  </m:r>
                                  <m:r>
                                    <a:rPr lang="de-DE" i="1"/>
                                    <m:t>∈</m:t>
                                  </m:r>
                                  <m:r>
                                    <a:rPr lang="de-DE" i="1"/>
                                    <m:t>𝐵</m:t>
                                  </m:r>
                                  <m:r>
                                    <a:rPr lang="de-DE" i="1"/>
                                    <m:t> ∧</m:t>
                                  </m:r>
                                  <m:r>
                                    <a:rPr lang="de-DE" i="1"/>
                                    <m:t>𝑤</m:t>
                                  </m:r>
                                  <m:r>
                                    <a:rPr lang="de-DE" i="1"/>
                                    <m:t>&gt;</m:t>
                                  </m:r>
                                  <m:r>
                                    <a:rPr lang="de-DE" i="1"/>
                                    <m:t>𝐶</m:t>
                                  </m:r>
                                  <m:r>
                                    <a:rPr lang="de-DE" i="1"/>
                                    <m:t>/</m:t>
                                  </m:r>
                                  <m:r>
                                    <a:rPr lang="de-DE" i="1"/>
                                    <m:t>𝑛</m:t>
                                  </m:r>
                                  <m:r>
                                    <a:rPr lang="de-DE" i="1"/>
                                    <m:t>}</m:t>
                                  </m:r>
                                </m:e>
                              </m:func>
                              <m:r>
                                <a:rPr lang="de-DE" i="1"/>
                                <m:t>,  </m:t>
                              </m:r>
                              <m:r>
                                <a:rPr lang="de-DE" i="1"/>
                                <m:t>𝑠𝑜𝑛𝑠𝑡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Ist </a:t>
                </a:r>
                <a:r>
                  <a:rPr lang="de-DE" dirty="0"/>
                  <a:t>wohl definiert, weil wenn </a:t>
                </a:r>
                <a14:m>
                  <m:oMath xmlns:m="http://schemas.openxmlformats.org/officeDocument/2006/math">
                    <m:r>
                      <a:rPr lang="de-DE" i="1"/>
                      <m:t>𝐵</m:t>
                    </m:r>
                    <m:r>
                      <a:rPr lang="de-DE" i="1"/>
                      <m:t>∉</m:t>
                    </m:r>
                    <m:r>
                      <a:rPr lang="de-DE" i="1"/>
                      <m:t>𝑆</m:t>
                    </m:r>
                  </m:oMath>
                </a14:m>
                <a:r>
                  <a:rPr lang="de-DE" dirty="0"/>
                  <a:t>, dann </a:t>
                </a:r>
                <a14:m>
                  <m:oMath xmlns:m="http://schemas.openxmlformats.org/officeDocument/2006/math">
                    <m:r>
                      <a:rPr lang="de-DE" i="1"/>
                      <m:t>𝐵</m:t>
                    </m:r>
                    <m:r>
                      <a:rPr lang="de-DE" i="1"/>
                      <m:t>∉</m:t>
                    </m:r>
                    <m:r>
                      <a:rPr lang="de-DE" i="1"/>
                      <m:t>𝑃</m:t>
                    </m:r>
                  </m:oMath>
                </a14:m>
                <a:r>
                  <a:rPr lang="de-DE" dirty="0"/>
                  <a:t> und dann gibt es mindestens ein </a:t>
                </a:r>
                <a14:m>
                  <m:oMath xmlns:m="http://schemas.openxmlformats.org/officeDocument/2006/math">
                    <m:r>
                      <a:rPr lang="de-DE" i="1"/>
                      <m:t>𝑤</m:t>
                    </m:r>
                    <m:r>
                      <a:rPr lang="de-DE" i="1"/>
                      <m:t>∈</m:t>
                    </m:r>
                    <m:r>
                      <a:rPr lang="de-DE" i="1"/>
                      <m:t>𝐵</m:t>
                    </m:r>
                  </m:oMath>
                </a14:m>
                <a:r>
                  <a:rPr lang="de-DE" dirty="0"/>
                  <a:t>, sodass </a:t>
                </a:r>
                <a14:m>
                  <m:oMath xmlns:m="http://schemas.openxmlformats.org/officeDocument/2006/math">
                    <m:r>
                      <a:rPr lang="de-DE" i="1"/>
                      <m:t>𝑤</m:t>
                    </m:r>
                    <m:r>
                      <a:rPr lang="de-DE" i="1"/>
                      <m:t>&gt;</m:t>
                    </m:r>
                    <m:r>
                      <a:rPr lang="de-DE" i="1"/>
                      <m:t>𝐶</m:t>
                    </m:r>
                    <m:r>
                      <a:rPr lang="de-DE" i="1"/>
                      <m:t>/</m:t>
                    </m:r>
                    <m:r>
                      <a:rPr lang="de-DE" i="1"/>
                      <m:t>𝑛</m:t>
                    </m:r>
                  </m:oMath>
                </a14:m>
                <a:r>
                  <a:rPr lang="de-DE" dirty="0" smtClean="0"/>
                  <a:t>.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7063"/>
                <a:ext cx="10515600" cy="5009900"/>
              </a:xfrm>
              <a:blipFill rotWithShape="0">
                <a:blip r:embed="rId3"/>
                <a:stretch>
                  <a:fillRect l="-1217" t="-19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143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10222"/>
              </a:xfrm>
            </p:spPr>
            <p:txBody>
              <a:bodyPr/>
              <a:lstStyle/>
              <a:p>
                <a:r>
                  <a:rPr lang="de-DE" dirty="0" smtClean="0"/>
                  <a:t>Zeige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|≤|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10222"/>
              </a:xfrm>
              <a:blipFill rotWithShape="0">
                <a:blip r:embed="rId2"/>
                <a:stretch>
                  <a:fillRect l="-2377" t="-9396" b="-208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3632"/>
                <a:ext cx="10515600" cy="47933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Die Argumentation dazu:</a:t>
                </a:r>
              </a:p>
              <a:p>
                <a14:m>
                  <m:oMath xmlns:m="http://schemas.openxmlformats.org/officeDocument/2006/math">
                    <m:r>
                      <a:rPr lang="de-DE" i="1"/>
                      <m:t>𝑓</m:t>
                    </m:r>
                    <m:r>
                      <a:rPr lang="de-DE" i="1"/>
                      <m:t>:</m:t>
                    </m:r>
                    <m:r>
                      <a:rPr lang="de-DE" i="1"/>
                      <m:t>𝑆</m:t>
                    </m:r>
                    <m:r>
                      <a:rPr lang="de-DE" i="1"/>
                      <m:t>′→</m:t>
                    </m:r>
                    <m:r>
                      <a:rPr lang="de-DE" i="1"/>
                      <m:t>𝑃</m:t>
                    </m:r>
                    <m:r>
                      <a:rPr lang="de-DE" i="1"/>
                      <m:t>(</m:t>
                    </m:r>
                    <m:r>
                      <a:rPr lang="de-DE" i="1"/>
                      <m:t>𝑊</m:t>
                    </m:r>
                    <m:r>
                      <a:rPr lang="de-DE" i="1"/>
                      <m:t>)</m:t>
                    </m:r>
                  </m:oMath>
                </a14:m>
                <a:r>
                  <a:rPr lang="de-DE" dirty="0" smtClean="0"/>
                  <a:t> ist eine Funktion, die alle Bepackungen aus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dirty="0" smtClean="0"/>
                  <a:t> abbildet auf andere Bepackungen.</a:t>
                </a:r>
              </a:p>
              <a:p>
                <a:r>
                  <a:rPr lang="de-DE" dirty="0" smtClean="0"/>
                  <a:t>Wir zeigen, dass so wie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 smtClean="0"/>
                  <a:t> definiert ist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′→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 smtClean="0"/>
                  <a:t> gilt.</a:t>
                </a:r>
              </a:p>
              <a:p>
                <a:r>
                  <a:rPr lang="de-DE" dirty="0" smtClean="0"/>
                  <a:t>Dazu zeigen wir, dass für </a:t>
                </a:r>
                <a14:m>
                  <m:oMath xmlns:m="http://schemas.openxmlformats.org/officeDocument/2006/math">
                    <m:r>
                      <a:rPr lang="de-DE" i="1"/>
                      <m:t>𝐵</m:t>
                    </m:r>
                    <m:r>
                      <a:rPr lang="de-DE" i="1"/>
                      <m:t>∈</m:t>
                    </m:r>
                    <m:r>
                      <a:rPr lang="de-DE" i="1"/>
                      <m:t>𝑆</m:t>
                    </m:r>
                    <m:r>
                      <a:rPr lang="de-DE" i="1"/>
                      <m:t>′\</m:t>
                    </m:r>
                    <m:r>
                      <a:rPr lang="de-DE" i="1"/>
                      <m:t>𝑆</m:t>
                    </m:r>
                  </m:oMath>
                </a14:m>
                <a:r>
                  <a:rPr lang="de-DE" dirty="0" smtClean="0"/>
                  <a:t> gilt </a:t>
                </a:r>
                <a14:m>
                  <m:oMath xmlns:m="http://schemas.openxmlformats.org/officeDocument/2006/math">
                    <m:r>
                      <a:rPr lang="de-DE" i="1"/>
                      <m:t>𝑓</m:t>
                    </m:r>
                    <m:r>
                      <a:rPr lang="de-DE" i="1"/>
                      <m:t>(</m:t>
                    </m:r>
                    <m:r>
                      <a:rPr lang="de-DE" i="1"/>
                      <m:t>𝐵</m:t>
                    </m:r>
                    <m:r>
                      <a:rPr lang="de-DE" i="1"/>
                      <m:t>)∈</m:t>
                    </m:r>
                    <m:r>
                      <a:rPr lang="de-DE" i="1"/>
                      <m:t>𝑆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Dann argumentieren wir, dass wegen der Beschaffenheit der Funktion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dirty="0" smtClean="0"/>
                  <a:t> es für </a:t>
                </a:r>
                <a:r>
                  <a:rPr lang="de-DE" dirty="0"/>
                  <a:t>jedes Element y aus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</m:oMath>
                </a14:m>
                <a:r>
                  <a:rPr lang="de-DE" dirty="0"/>
                  <a:t> maximal </a:t>
                </a:r>
                <a14:m>
                  <m:oMath xmlns:m="http://schemas.openxmlformats.org/officeDocument/2006/math">
                    <m:r>
                      <a:rPr lang="de-DE" i="1"/>
                      <m:t>𝑛</m:t>
                    </m:r>
                    <m:r>
                      <a:rPr lang="de-DE" i="1"/>
                      <m:t>+1</m:t>
                    </m:r>
                  </m:oMath>
                </a14:m>
                <a:r>
                  <a:rPr lang="de-DE" dirty="0"/>
                  <a:t> Elemente </a:t>
                </a:r>
                <a14:m>
                  <m:oMath xmlns:m="http://schemas.openxmlformats.org/officeDocument/2006/math">
                    <m:r>
                      <a:rPr lang="de-DE" i="1"/>
                      <m:t>𝑥</m:t>
                    </m:r>
                  </m:oMath>
                </a14:m>
                <a:r>
                  <a:rPr lang="de-DE" dirty="0"/>
                  <a:t> aus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  <m:r>
                      <a:rPr lang="de-DE" i="1"/>
                      <m:t>′</m:t>
                    </m:r>
                  </m:oMath>
                </a14:m>
                <a:r>
                  <a:rPr lang="de-DE" dirty="0" smtClean="0"/>
                  <a:t> geben kann, </a:t>
                </a:r>
                <a:r>
                  <a:rPr lang="de-DE" dirty="0"/>
                  <a:t>die darauf </a:t>
                </a:r>
                <a:r>
                  <a:rPr lang="de-DE" dirty="0" smtClean="0"/>
                  <a:t>abbilden.</a:t>
                </a:r>
              </a:p>
              <a:p>
                <a:r>
                  <a:rPr lang="de-DE" dirty="0" smtClean="0"/>
                  <a:t>Deswegen ist dann </a:t>
                </a:r>
                <a14:m>
                  <m:oMath xmlns:m="http://schemas.openxmlformats.org/officeDocument/2006/math">
                    <m:r>
                      <a:rPr lang="de-DE" i="1"/>
                      <m:t>|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𝑆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|≤|</m:t>
                    </m:r>
                    <m:r>
                      <a:rPr lang="de-DE" i="1"/>
                      <m:t>𝑆</m:t>
                    </m:r>
                    <m:r>
                      <a:rPr lang="de-DE" i="1"/>
                      <m:t>|(</m:t>
                    </m:r>
                    <m:r>
                      <a:rPr lang="de-DE" i="1"/>
                      <m:t>𝑛</m:t>
                    </m:r>
                    <m:r>
                      <a:rPr lang="de-DE" i="1"/>
                      <m:t>+1)</m:t>
                    </m:r>
                  </m:oMath>
                </a14:m>
                <a:r>
                  <a:rPr lang="de-DE" dirty="0" smtClean="0"/>
                  <a:t>.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3632"/>
                <a:ext cx="10515600" cy="4793331"/>
              </a:xfrm>
              <a:blipFill rotWithShape="0">
                <a:blip r:embed="rId3"/>
                <a:stretch>
                  <a:fillRect l="-1217" t="-2163" r="-15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10222"/>
              </a:xfrm>
            </p:spPr>
            <p:txBody>
              <a:bodyPr/>
              <a:lstStyle/>
              <a:p>
                <a:r>
                  <a:rPr lang="de-DE" dirty="0" smtClean="0"/>
                  <a:t>Zeige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|≤|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10222"/>
              </a:xfrm>
              <a:blipFill rotWithShape="0">
                <a:blip r:embed="rId2"/>
                <a:stretch>
                  <a:fillRect l="-2377" t="-9396" b="-208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3632"/>
                <a:ext cx="10515600" cy="47933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 smtClean="0"/>
                  <a:t>Sei nun </a:t>
                </a:r>
                <a14:m>
                  <m:oMath xmlns:m="http://schemas.openxmlformats.org/officeDocument/2006/math">
                    <m:r>
                      <a:rPr lang="de-DE" i="1"/>
                      <m:t>𝐵</m:t>
                    </m:r>
                    <m:r>
                      <a:rPr lang="de-DE" i="1"/>
                      <m:t>∈</m:t>
                    </m:r>
                    <m:r>
                      <a:rPr lang="de-DE" i="1"/>
                      <m:t>𝑆</m:t>
                    </m:r>
                    <m:r>
                      <a:rPr lang="de-DE" i="1"/>
                      <m:t>′\</m:t>
                    </m:r>
                    <m:r>
                      <a:rPr lang="de-DE" i="1"/>
                      <m:t>𝑆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smtClean="0"/>
                  <a:t>dann gilt:</a:t>
                </a:r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de-DE" i="1"/>
                          </m:ctrlPr>
                        </m:naryPr>
                        <m:sub>
                          <m:sSub>
                            <m:sSubPr>
                              <m:ctrlPr>
                                <a:rPr lang="de-DE" i="1"/>
                              </m:ctrlPr>
                            </m:sSubPr>
                            <m:e>
                              <m:r>
                                <a:rPr lang="de-DE" i="1"/>
                                <m:t>𝑤</m:t>
                              </m:r>
                            </m:e>
                            <m:sub>
                              <m:r>
                                <a:rPr lang="de-DE" i="1"/>
                                <m:t>𝑗</m:t>
                              </m:r>
                            </m:sub>
                          </m:sSub>
                          <m:r>
                            <a:rPr lang="de-DE" i="1"/>
                            <m:t>∈</m:t>
                          </m:r>
                          <m:r>
                            <a:rPr lang="de-DE" i="1"/>
                            <m:t>𝑓</m:t>
                          </m:r>
                          <m:r>
                            <a:rPr lang="de-DE" i="1"/>
                            <m:t>(</m:t>
                          </m:r>
                          <m:r>
                            <a:rPr lang="de-DE" i="1"/>
                            <m:t>𝐵</m:t>
                          </m:r>
                          <m:r>
                            <a:rPr lang="de-DE" i="1"/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i="1"/>
                              </m:ctrlPr>
                            </m:sSubPr>
                            <m:e>
                              <m:r>
                                <a:rPr lang="de-DE" i="1"/>
                                <m:t>𝑤</m:t>
                              </m:r>
                            </m:e>
                            <m:sub>
                              <m:r>
                                <a:rPr lang="de-DE" i="1"/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de-DE" i="1"/>
                        <m:t>&lt;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…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de-DE" i="1"/>
                          </m:ctrlPr>
                        </m:fPr>
                        <m:num>
                          <m:r>
                            <a:rPr lang="de-DE" i="1"/>
                            <m:t>𝐶</m:t>
                          </m:r>
                        </m:num>
                        <m:den>
                          <m:sSup>
                            <m:sSupPr>
                              <m:ctrlPr>
                                <a:rPr lang="de-DE" i="1"/>
                              </m:ctrlPr>
                            </m:sSupPr>
                            <m:e>
                              <m:r>
                                <a:rPr lang="de-DE" i="1"/>
                                <m:t>𝑛</m:t>
                              </m:r>
                            </m:e>
                            <m:sup>
                              <m:r>
                                <a:rPr lang="de-DE" i="1"/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de-DE" i="1"/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/>
                                  </m:ctrlPr>
                                </m:sSubPr>
                                <m:e>
                                  <m:r>
                                    <a:rPr lang="de-DE" i="1"/>
                                    <m:t>𝑤</m:t>
                                  </m:r>
                                </m:e>
                                <m:sub>
                                  <m:r>
                                    <a:rPr lang="de-DE" i="1"/>
                                    <m:t>𝑗</m:t>
                                  </m:r>
                                </m:sub>
                              </m:sSub>
                              <m:r>
                                <a:rPr lang="de-DE" i="1"/>
                                <m:t>∈</m:t>
                              </m:r>
                              <m:r>
                                <a:rPr lang="de-DE" i="1"/>
                                <m:t>𝐵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/>
                                  </m:ctrlPr>
                                </m:sSubSupPr>
                                <m:e>
                                  <m:r>
                                    <a:rPr lang="de-DE" i="1"/>
                                    <m:t>𝑤</m:t>
                                  </m:r>
                                </m:e>
                                <m:sub>
                                  <m:r>
                                    <a:rPr lang="de-DE" i="1"/>
                                    <m:t>𝑗</m:t>
                                  </m:r>
                                </m:sub>
                                <m:sup>
                                  <m:r>
                                    <a:rPr lang="de-DE" i="1"/>
                                    <m:t>′</m:t>
                                  </m:r>
                                </m:sup>
                              </m:sSubSup>
                            </m:e>
                          </m:nary>
                          <m:r>
                            <a:rPr lang="de-DE" i="1"/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de-DE" i="1"/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/>
                                  </m:ctrlPr>
                                </m:sSubPr>
                                <m:e>
                                  <m:r>
                                    <a:rPr lang="de-DE" i="1"/>
                                    <m:t>𝑤</m:t>
                                  </m:r>
                                </m:e>
                                <m:sub>
                                  <m:r>
                                    <a:rPr lang="de-DE" i="1"/>
                                    <m:t>𝑗</m:t>
                                  </m:r>
                                </m:sub>
                              </m:sSub>
                              <m:r>
                                <a:rPr lang="de-DE" i="1"/>
                                <m:t>∈</m:t>
                              </m:r>
                              <m:r>
                                <a:rPr lang="de-DE" i="1"/>
                                <m:t>𝐵</m:t>
                              </m:r>
                            </m:sub>
                            <m:sup/>
                            <m:e>
                              <m:r>
                                <a:rPr lang="de-DE" i="1"/>
                                <m:t>1</m:t>
                              </m:r>
                            </m:e>
                          </m:nary>
                          <m:r>
                            <a:rPr lang="de-DE" i="1"/>
                            <m:t>−</m:t>
                          </m:r>
                          <m:r>
                            <a:rPr lang="de-DE" i="1"/>
                            <m:t>𝑛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…</m:t>
                      </m:r>
                      <m:r>
                        <a:rPr lang="de-DE" i="1"/>
                        <m:t>≤</m:t>
                      </m:r>
                      <m:r>
                        <a:rPr lang="de-DE" i="1"/>
                        <m:t>𝐶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Nach geschickter Rechnung kürzt sich was weg und es gilt </a:t>
                </a:r>
                <a14:m>
                  <m:oMath xmlns:m="http://schemas.openxmlformats.org/officeDocument/2006/math">
                    <m:r>
                      <a:rPr lang="de-DE" i="1"/>
                      <m:t>𝑓</m:t>
                    </m:r>
                    <m:r>
                      <a:rPr lang="de-DE" i="1"/>
                      <m:t>(</m:t>
                    </m:r>
                    <m:r>
                      <a:rPr lang="de-DE" i="1"/>
                      <m:t>𝐵</m:t>
                    </m:r>
                    <m:r>
                      <a:rPr lang="de-DE" i="1"/>
                      <m:t>)∈</m:t>
                    </m:r>
                    <m:r>
                      <a:rPr lang="de-DE" i="1"/>
                      <m:t>𝑆</m:t>
                    </m:r>
                  </m:oMath>
                </a14:m>
                <a:r>
                  <a:rPr lang="de-DE" dirty="0" smtClean="0"/>
                  <a:t>.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3632"/>
                <a:ext cx="10515600" cy="4793331"/>
              </a:xfrm>
              <a:blipFill rotWithShape="0">
                <a:blip r:embed="rId3"/>
                <a:stretch>
                  <a:fillRect l="-1217" t="-2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687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10222"/>
              </a:xfrm>
            </p:spPr>
            <p:txBody>
              <a:bodyPr/>
              <a:lstStyle/>
              <a:p>
                <a:r>
                  <a:rPr lang="de-DE" dirty="0" smtClean="0"/>
                  <a:t>Zeige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|≤|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10222"/>
              </a:xfrm>
              <a:blipFill rotWithShape="0">
                <a:blip r:embed="rId2"/>
                <a:stretch>
                  <a:fillRect l="-2377" t="-9396" b="-208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83632"/>
                <a:ext cx="10515600" cy="47933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 smtClean="0"/>
                  <a:t>Beschaffenheit der Funktion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     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\</m:t>
                              </m:r>
                              <m:func>
                                <m:func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 ∧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func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𝑠𝑜𝑛𝑠𝑡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dirty="0"/>
              </a:p>
              <a:p>
                <a:endParaRPr lang="de-DE" dirty="0" smtClean="0"/>
              </a:p>
              <a:p>
                <a:r>
                  <a:rPr lang="de-DE" dirty="0"/>
                  <a:t>Es gibt für jedes Element y aus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</m:oMath>
                </a14:m>
                <a:r>
                  <a:rPr lang="de-DE" dirty="0"/>
                  <a:t> maximal </a:t>
                </a:r>
                <a14:m>
                  <m:oMath xmlns:m="http://schemas.openxmlformats.org/officeDocument/2006/math">
                    <m:r>
                      <a:rPr lang="de-DE" i="1"/>
                      <m:t>𝑛</m:t>
                    </m:r>
                    <m:r>
                      <a:rPr lang="de-DE" i="1"/>
                      <m:t>+1</m:t>
                    </m:r>
                  </m:oMath>
                </a14:m>
                <a:r>
                  <a:rPr lang="de-DE" dirty="0"/>
                  <a:t> Elemente </a:t>
                </a:r>
                <a14:m>
                  <m:oMath xmlns:m="http://schemas.openxmlformats.org/officeDocument/2006/math">
                    <m:r>
                      <a:rPr lang="de-DE" i="1"/>
                      <m:t>𝑥</m:t>
                    </m:r>
                  </m:oMath>
                </a14:m>
                <a:r>
                  <a:rPr lang="de-DE" dirty="0"/>
                  <a:t> aus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  <m:r>
                      <a:rPr lang="de-DE" i="1"/>
                      <m:t>′</m:t>
                    </m:r>
                  </m:oMath>
                </a14:m>
                <a:r>
                  <a:rPr lang="de-DE" dirty="0"/>
                  <a:t>, die darauf abbilden, da jedes solche </a:t>
                </a:r>
                <a14:m>
                  <m:oMath xmlns:m="http://schemas.openxmlformats.org/officeDocument/2006/math">
                    <m:r>
                      <a:rPr lang="de-DE" i="1"/>
                      <m:t>𝑥</m:t>
                    </m:r>
                  </m:oMath>
                </a14:m>
                <a:r>
                  <a:rPr lang="de-DE" dirty="0"/>
                  <a:t>, mit </a:t>
                </a:r>
                <a14:m>
                  <m:oMath xmlns:m="http://schemas.openxmlformats.org/officeDocument/2006/math">
                    <m:r>
                      <a:rPr lang="de-DE" i="1"/>
                      <m:t>𝑓</m:t>
                    </m:r>
                    <m:d>
                      <m:dPr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𝑥</m:t>
                        </m:r>
                      </m:e>
                    </m:d>
                    <m:r>
                      <a:rPr lang="de-DE" i="1"/>
                      <m:t>=</m:t>
                    </m:r>
                    <m:r>
                      <a:rPr lang="de-DE" i="1"/>
                      <m:t>𝑦</m:t>
                    </m:r>
                  </m:oMath>
                </a14:m>
                <a:r>
                  <a:rPr lang="de-DE" dirty="0"/>
                  <a:t>, sich von y entweder gar nicht unterscheidet oder genau ein Gewicht mehr beinhaltet und dafür gibt es </a:t>
                </a:r>
                <a14:m>
                  <m:oMath xmlns:m="http://schemas.openxmlformats.org/officeDocument/2006/math">
                    <m:r>
                      <a:rPr lang="de-DE" i="1"/>
                      <m:t>𝑛</m:t>
                    </m:r>
                    <m:r>
                      <a:rPr lang="de-DE" i="1"/>
                      <m:t>+1</m:t>
                    </m:r>
                  </m:oMath>
                </a14:m>
                <a:r>
                  <a:rPr lang="de-DE" dirty="0"/>
                  <a:t> Möglichkeiten. </a:t>
                </a:r>
                <a:endParaRPr lang="de-DE" dirty="0" smtClean="0"/>
              </a:p>
              <a:p>
                <a:r>
                  <a:rPr lang="de-DE" dirty="0" smtClean="0"/>
                  <a:t>Deshalb </a:t>
                </a:r>
                <a14:m>
                  <m:oMath xmlns:m="http://schemas.openxmlformats.org/officeDocument/2006/math">
                    <m:r>
                      <a:rPr lang="de-DE" i="1"/>
                      <m:t>|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𝑆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|≤|</m:t>
                    </m:r>
                    <m:r>
                      <a:rPr lang="de-DE" i="1"/>
                      <m:t>𝑆</m:t>
                    </m:r>
                    <m:r>
                      <a:rPr lang="de-DE" i="1"/>
                      <m:t>|(</m:t>
                    </m:r>
                    <m:r>
                      <a:rPr lang="de-DE" i="1"/>
                      <m:t>𝑛</m:t>
                    </m:r>
                    <m:r>
                      <a:rPr lang="de-DE" i="1"/>
                      <m:t>+1)</m:t>
                    </m:r>
                  </m:oMath>
                </a14:m>
                <a:r>
                  <a:rPr lang="de-DE" dirty="0" smtClean="0"/>
                  <a:t>.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83632"/>
                <a:ext cx="10515600" cy="4793331"/>
              </a:xfrm>
              <a:blipFill rotWithShape="0">
                <a:blip r:embed="rId3"/>
                <a:stretch>
                  <a:fillRect l="-1217" t="-21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160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war nochmal für Monte-Carlo zu zeigen?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  <m:r>
                      <a:rPr lang="de-DE" i="1"/>
                      <m:t>⊆</m:t>
                    </m:r>
                    <m:r>
                      <a:rPr lang="de-DE" i="1"/>
                      <m:t>𝑆</m:t>
                    </m:r>
                    <m:r>
                      <a:rPr lang="de-DE" i="1"/>
                      <m:t>′</m:t>
                    </m:r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/>
                      <m:t>|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𝑆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|≤|</m:t>
                    </m:r>
                    <m:r>
                      <a:rPr lang="de-DE" i="1"/>
                      <m:t>𝑆</m:t>
                    </m:r>
                    <m:r>
                      <a:rPr lang="de-DE" i="1"/>
                      <m:t>|(</m:t>
                    </m:r>
                    <m:r>
                      <a:rPr lang="de-DE" i="1"/>
                      <m:t>𝑛</m:t>
                    </m:r>
                    <m:r>
                      <a:rPr lang="de-DE" i="1"/>
                      <m:t>+1)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Dass </a:t>
                </a:r>
                <a:r>
                  <a:rPr lang="de-DE" dirty="0"/>
                  <a:t>in polynomieller Zeit in n gleichverteilt ein Element aus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  <m:r>
                      <a:rPr lang="de-DE" i="1"/>
                      <m:t>′</m:t>
                    </m:r>
                  </m:oMath>
                </a14:m>
                <a:r>
                  <a:rPr lang="de-DE" dirty="0"/>
                  <a:t> erzeugt werden kann und geprüft werden kann, </a:t>
                </a:r>
                <a:r>
                  <a:rPr lang="de-DE" dirty="0" smtClean="0"/>
                  <a:t>ob </a:t>
                </a:r>
                <a:r>
                  <a:rPr lang="de-DE" dirty="0"/>
                  <a:t>dieses ebenfalls in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ist.</a:t>
                </a:r>
              </a:p>
              <a:p>
                <a:r>
                  <a:rPr lang="de-DE" dirty="0" smtClean="0">
                    <a:solidFill>
                      <a:schemeClr val="accent6"/>
                    </a:solidFill>
                  </a:rPr>
                  <a:t>Prüfen ob ein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6"/>
                        </a:solidFill>
                      </a:rPr>
                      <m:t>𝐵</m:t>
                    </m:r>
                    <m:r>
                      <a:rPr lang="de-DE" i="1">
                        <a:solidFill>
                          <a:schemeClr val="accent6"/>
                        </a:solidFill>
                      </a:rPr>
                      <m:t>∈</m:t>
                    </m:r>
                    <m:r>
                      <a:rPr lang="de-DE" i="1">
                        <a:solidFill>
                          <a:schemeClr val="accent6"/>
                        </a:solidFill>
                      </a:rPr>
                      <m:t>𝑆</m:t>
                    </m:r>
                  </m:oMath>
                </a14:m>
                <a:r>
                  <a:rPr lang="de-DE" dirty="0" smtClean="0">
                    <a:solidFill>
                      <a:schemeClr val="accent6"/>
                    </a:solidFill>
                  </a:rPr>
                  <a:t> geht leicht!</a:t>
                </a:r>
                <a:endParaRPr lang="de-DE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r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71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Erzeugung von Elementen aus S‘: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Idee: </a:t>
                </a:r>
              </a:p>
              <a:p>
                <a:pPr/>
                <a:r>
                  <a:rPr lang="de-DE" dirty="0" smtClean="0"/>
                  <a:t>Durchlaufe geschickt die Tabelle des dynamischen Programms.</a:t>
                </a:r>
              </a:p>
              <a:p>
                <a:pPr/>
                <a:r>
                  <a:rPr lang="de-DE" dirty="0" smtClean="0"/>
                  <a:t>„Wenn es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de-DE" dirty="0" smtClean="0"/>
                  <a:t> Bepackungen mit einer bestimmten Eigenschaft gibt, dann beinhalten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de-DE" dirty="0" smtClean="0"/>
                  <a:t> viele davon das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dirty="0" smtClean="0"/>
                  <a:t> nicht und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 viele davon schon. Berechne aus diesen Zahlen die Wahrscheinlichkeit, 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de-DE" dirty="0" smtClean="0"/>
                  <a:t> in die zufällig erzeugte Bepackung aufgenommen wird.“</a:t>
                </a:r>
                <a:endParaRPr lang="de-DE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r="-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86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8033"/>
          </a:xfrm>
        </p:spPr>
        <p:txBody>
          <a:bodyPr/>
          <a:lstStyle/>
          <a:p>
            <a:r>
              <a:rPr lang="de-DE" dirty="0" smtClean="0"/>
              <a:t>Definition des Problems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6137"/>
                <a:ext cx="10515600" cy="4600826"/>
              </a:xfrm>
            </p:spPr>
            <p:txBody>
              <a:bodyPr/>
              <a:lstStyle/>
              <a:p>
                <a:r>
                  <a:rPr lang="de-DE" dirty="0"/>
                  <a:t>Gewichte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1</m:t>
                        </m:r>
                      </m:sub>
                    </m:sSub>
                    <m:r>
                      <a:rPr lang="de-DE" i="1"/>
                      <m:t>,…,</m:t>
                    </m:r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𝑛</m:t>
                        </m:r>
                      </m:sub>
                    </m:sSub>
                    <m:r>
                      <a:rPr lang="de-DE" i="1"/>
                      <m:t>∈</m:t>
                    </m:r>
                    <m:r>
                      <a:rPr lang="de-DE" i="1"/>
                      <m:t>ℕ</m:t>
                    </m:r>
                  </m:oMath>
                </a14:m>
                <a:endParaRPr lang="de-DE" dirty="0" smtClean="0"/>
              </a:p>
              <a:p>
                <a:r>
                  <a:rPr lang="de-DE" dirty="0"/>
                  <a:t>Kapazität </a:t>
                </a:r>
                <a14:m>
                  <m:oMath xmlns:m="http://schemas.openxmlformats.org/officeDocument/2006/math">
                    <m:r>
                      <a:rPr lang="de-DE" i="1"/>
                      <m:t>𝐶</m:t>
                    </m:r>
                    <m:r>
                      <a:rPr lang="de-DE" i="1"/>
                      <m:t>∈</m:t>
                    </m:r>
                    <m:r>
                      <a:rPr lang="de-DE" i="1"/>
                      <m:t>ℕ</m:t>
                    </m:r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/>
                      <m:t>𝑊</m:t>
                    </m:r>
                    <m:r>
                      <a:rPr lang="de-DE" i="1"/>
                      <m:t> :={</m:t>
                    </m:r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1</m:t>
                        </m:r>
                      </m:sub>
                    </m:sSub>
                    <m:r>
                      <a:rPr lang="de-DE" i="1"/>
                      <m:t>,…,</m:t>
                    </m:r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𝑛</m:t>
                        </m:r>
                      </m:sub>
                    </m:sSub>
                    <m:r>
                      <a:rPr lang="de-DE" i="1"/>
                      <m:t>}</m:t>
                    </m:r>
                  </m:oMath>
                </a14:m>
                <a:endParaRPr lang="de-DE" dirty="0" smtClean="0"/>
              </a:p>
              <a:p>
                <a:r>
                  <a:rPr lang="de-DE" dirty="0"/>
                  <a:t>Gesucht ist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/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/>
                            </m:ctrlPr>
                          </m:dPr>
                          <m:e>
                            <m:r>
                              <a:rPr lang="de-DE" i="1"/>
                              <m:t>𝐵</m:t>
                            </m:r>
                            <m:r>
                              <a:rPr lang="de-DE" i="1"/>
                              <m:t>∈</m:t>
                            </m:r>
                            <m:r>
                              <a:rPr lang="de-DE" i="1"/>
                              <m:t>𝑃</m:t>
                            </m:r>
                            <m:d>
                              <m:dPr>
                                <m:ctrlPr>
                                  <a:rPr lang="de-DE" i="1"/>
                                </m:ctrlPr>
                              </m:dPr>
                              <m:e>
                                <m:r>
                                  <a:rPr lang="de-DE" i="1"/>
                                  <m:t>𝑊</m:t>
                                </m:r>
                              </m:e>
                            </m:d>
                            <m:r>
                              <a:rPr lang="de-DE" i="1"/>
                              <m:t> :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de-DE" i="1"/>
                                </m:ctrlPr>
                              </m:naryPr>
                              <m:sub>
                                <m:r>
                                  <a:rPr lang="de-DE" i="1"/>
                                  <m:t>𝑤</m:t>
                                </m:r>
                                <m:r>
                                  <a:rPr lang="de-DE" i="1"/>
                                  <m:t>∈</m:t>
                                </m:r>
                                <m:r>
                                  <a:rPr lang="de-DE" i="1"/>
                                  <m:t>𝐵</m:t>
                                </m:r>
                              </m:sub>
                              <m:sup/>
                              <m:e>
                                <m:r>
                                  <a:rPr lang="de-DE" i="1"/>
                                  <m:t>𝑤</m:t>
                                </m:r>
                              </m:e>
                            </m:nary>
                            <m:r>
                              <a:rPr lang="de-DE" i="1"/>
                              <m:t>≤</m:t>
                            </m:r>
                            <m:r>
                              <a:rPr lang="de-DE" i="1"/>
                              <m:t>𝐶</m:t>
                            </m:r>
                          </m:e>
                        </m:d>
                      </m:e>
                    </m:d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„Zahl der gültigen Bepackungen für einen Rucksack der Größe C“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6137"/>
                <a:ext cx="10515600" cy="4600826"/>
              </a:xfrm>
              <a:blipFill rotWithShape="0">
                <a:blip r:embed="rId2"/>
                <a:stretch>
                  <a:fillRect l="-1043" t="-22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8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r>
              <a:rPr lang="de-DE" dirty="0" smtClean="0"/>
              <a:t>Monte-Carlo-Algorithmus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9412"/>
                <a:ext cx="10515600" cy="4877551"/>
              </a:xfrm>
            </p:spPr>
            <p:txBody>
              <a:bodyPr/>
              <a:lstStyle/>
              <a:p>
                <a:r>
                  <a:rPr lang="de-DE" dirty="0"/>
                  <a:t>Ziehe </a:t>
                </a:r>
                <a14:m>
                  <m:oMath xmlns:m="http://schemas.openxmlformats.org/officeDocument/2006/math">
                    <m:r>
                      <a:rPr lang="de-DE" i="1"/>
                      <m:t>𝑇</m:t>
                    </m:r>
                  </m:oMath>
                </a14:m>
                <a:r>
                  <a:rPr lang="de-DE" dirty="0"/>
                  <a:t> Stichproben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𝑈</m:t>
                        </m:r>
                      </m:e>
                      <m:sub>
                        <m:r>
                          <a:rPr lang="de-DE" i="1"/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.</a:t>
                </a:r>
              </a:p>
              <a:p>
                <a:r>
                  <a:rPr lang="de-DE" dirty="0"/>
                  <a:t>Sei </a:t>
                </a:r>
                <a14:m>
                  <m:oMath xmlns:m="http://schemas.openxmlformats.org/officeDocument/2006/math">
                    <m:r>
                      <a:rPr lang="de-DE" i="1"/>
                      <m:t>𝑋</m:t>
                    </m:r>
                  </m:oMath>
                </a14:m>
                <a:r>
                  <a:rPr lang="de-DE" dirty="0"/>
                  <a:t> die charakteristische Funktion, ob </a:t>
                </a:r>
                <a14:m>
                  <m:oMath xmlns:m="http://schemas.openxmlformats.org/officeDocument/2006/math">
                    <m:r>
                      <a:rPr lang="de-DE" i="1"/>
                      <m:t>𝐵</m:t>
                    </m:r>
                    <m:r>
                      <a:rPr lang="de-DE" i="1"/>
                      <m:t>∈</m:t>
                    </m:r>
                    <m:r>
                      <a:rPr lang="de-DE" i="1"/>
                      <m:t>𝑆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r>
                  <a:rPr lang="de-DE" dirty="0"/>
                  <a:t>Berechne </a:t>
                </a:r>
                <a14:m>
                  <m:oMath xmlns:m="http://schemas.openxmlformats.org/officeDocument/2006/math">
                    <m:r>
                      <a:rPr lang="de-DE" i="1"/>
                      <m:t>𝑍</m:t>
                    </m:r>
                    <m:r>
                      <a:rPr lang="de-DE" i="1"/>
                      <m:t>≔|</m:t>
                    </m:r>
                    <m:r>
                      <a:rPr lang="de-DE" i="1"/>
                      <m:t>𝑆</m:t>
                    </m:r>
                    <m:r>
                      <a:rPr lang="de-DE" i="1"/>
                      <m:t>′|⋅</m:t>
                    </m:r>
                    <m:f>
                      <m:fPr>
                        <m:ctrlPr>
                          <a:rPr lang="de-DE" i="1"/>
                        </m:ctrlPr>
                      </m:fPr>
                      <m:num>
                        <m:r>
                          <a:rPr lang="de-DE" i="1"/>
                          <m:t>1</m:t>
                        </m:r>
                      </m:num>
                      <m:den>
                        <m:r>
                          <a:rPr lang="de-DE" i="1"/>
                          <m:t>𝑇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de-DE" i="1"/>
                        </m:ctrlPr>
                      </m:naryPr>
                      <m:sub>
                        <m:r>
                          <a:rPr lang="de-DE" i="1"/>
                          <m:t>𝑖</m:t>
                        </m:r>
                        <m:r>
                          <a:rPr lang="de-DE" i="1"/>
                          <m:t>=1</m:t>
                        </m:r>
                      </m:sub>
                      <m:sup>
                        <m:r>
                          <a:rPr lang="de-DE" i="1"/>
                          <m:t>𝑇</m:t>
                        </m:r>
                      </m:sup>
                      <m:e>
                        <m:r>
                          <a:rPr lang="de-DE" i="1"/>
                          <m:t>𝑋</m:t>
                        </m:r>
                        <m:r>
                          <a:rPr lang="de-DE" i="1"/>
                          <m:t>(</m:t>
                        </m:r>
                        <m:sSub>
                          <m:sSubPr>
                            <m:ctrlPr>
                              <a:rPr lang="de-DE" i="1"/>
                            </m:ctrlPr>
                          </m:sSubPr>
                          <m:e>
                            <m:r>
                              <a:rPr lang="de-DE" i="1"/>
                              <m:t>𝑈</m:t>
                            </m:r>
                          </m:e>
                          <m:sub>
                            <m:r>
                              <a:rPr lang="de-DE" i="1"/>
                              <m:t>𝑖</m:t>
                            </m:r>
                          </m:sub>
                        </m:sSub>
                        <m:r>
                          <a:rPr lang="de-DE" i="1"/>
                          <m:t>)</m:t>
                        </m:r>
                      </m:e>
                    </m:nary>
                  </m:oMath>
                </a14:m>
                <a:r>
                  <a:rPr lang="de-DE" dirty="0"/>
                  <a:t>. </a:t>
                </a:r>
                <a:endParaRPr lang="de-DE" dirty="0" smtClean="0"/>
              </a:p>
              <a:p>
                <a:r>
                  <a:rPr lang="de-DE" dirty="0"/>
                  <a:t>Z ist die Ausgabe für den Algorithmus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Für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m:t>𝑇</m:t>
                    </m:r>
                    <m:r>
                      <a:rPr lang="de-DE" i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m:t>≔</m:t>
                    </m:r>
                    <m:d>
                      <m:dPr>
                        <m:begChr m:val="⌈"/>
                        <m:endChr m:val="⌉"/>
                        <m:ctrlP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rPr>
                              <m:t>4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rPr>
                              <m:t>𝜀</m:t>
                            </m:r>
                          </m:den>
                        </m:f>
                        <m: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m:t>⋅</m:t>
                        </m:r>
                        <m: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m:t>𝑛</m:t>
                        </m:r>
                      </m:e>
                    </m:d>
                    <m:r>
                      <a:rPr lang="de-DE" i="1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m:t>≥</m:t>
                    </m:r>
                    <m:d>
                      <m:dPr>
                        <m:begChr m:val="⌈"/>
                        <m:endChr m:val="⌉"/>
                        <m:ctrlP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rPr>
                              <m:t>4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</a:rPr>
                              <m:t>𝜀</m:t>
                            </m:r>
                          </m:den>
                        </m:f>
                        <m: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m:t>⋅(|</m:t>
                        </m:r>
                        <m: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m:t>𝑆</m:t>
                        </m:r>
                        <m: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m:t>′|/|</m:t>
                        </m:r>
                        <m: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m:t>𝑆</m:t>
                        </m:r>
                        <m:r>
                          <a:rPr lang="de-DE" i="1">
                            <a:solidFill>
                              <a:schemeClr val="accent5">
                                <a:lumMod val="50000"/>
                              </a:schemeClr>
                            </a:solidFill>
                          </a:rPr>
                          <m:t>|−1)</m:t>
                        </m:r>
                      </m:e>
                    </m:d>
                  </m:oMath>
                </a14:m>
                <a:r>
                  <a:rPr lang="de-DE" dirty="0">
                    <a:solidFill>
                      <a:schemeClr val="accent5">
                        <a:lumMod val="50000"/>
                      </a:schemeClr>
                    </a:solidFill>
                  </a:rPr>
                  <a:t> gilt nach Estimator-Theorem der Monte-Carlo-Methode</a:t>
                </a:r>
                <a:r>
                  <a:rPr lang="de-DE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Pr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[|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𝑍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−|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𝑆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||≤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𝜀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⋅|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𝑆</m:t>
                      </m:r>
                      <m:r>
                        <a:rPr lang="de-DE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m:t>|]≥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m:t>3</m:t>
                          </m:r>
                        </m:num>
                        <m:den>
                          <m:r>
                            <a:rPr lang="de-DE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de-DE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9412"/>
                <a:ext cx="10515600" cy="4877551"/>
              </a:xfrm>
              <a:blipFill rotWithShape="0">
                <a:blip r:embed="rId2"/>
                <a:stretch>
                  <a:fillRect l="-1043" t="-2000" r="-1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1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2253" cy="3424822"/>
          </a:xfrm>
        </p:spPr>
        <p:txBody>
          <a:bodyPr/>
          <a:lstStyle/>
          <a:p>
            <a:pPr algn="ctr"/>
            <a:r>
              <a:rPr lang="de-DE" dirty="0" smtClean="0"/>
              <a:t>Deterministisches polynomielles Approximationsschema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93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Ansatz: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Definiere </a:t>
            </a:r>
            <a:r>
              <a:rPr lang="de-DE" dirty="0"/>
              <a:t>wieder ein </a:t>
            </a:r>
            <a:r>
              <a:rPr lang="de-DE" dirty="0" err="1" smtClean="0"/>
              <a:t>pseudopolynomielles</a:t>
            </a:r>
            <a:r>
              <a:rPr lang="de-DE" dirty="0" smtClean="0"/>
              <a:t>, aber exaktes </a:t>
            </a:r>
            <a:r>
              <a:rPr lang="de-DE" dirty="0"/>
              <a:t>dynamisches Programm zur Lösung des </a:t>
            </a:r>
            <a:r>
              <a:rPr lang="de-DE" dirty="0" smtClean="0"/>
              <a:t>Problems.</a:t>
            </a:r>
          </a:p>
          <a:p>
            <a:r>
              <a:rPr lang="de-DE" dirty="0" smtClean="0"/>
              <a:t>Berechne dann die Tabelle des dynamischen Programms stichprobenhaft und approximativ.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871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Ansatz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Sei </a:t>
                </a:r>
                <a14:m>
                  <m:oMath xmlns:m="http://schemas.openxmlformats.org/officeDocument/2006/math">
                    <m:r>
                      <a:rPr lang="de-DE" i="1"/>
                      <m:t>𝜏</m:t>
                    </m:r>
                    <m:r>
                      <a:rPr lang="de-DE" i="1"/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0,…,</m:t>
                        </m:r>
                        <m:r>
                          <a:rPr lang="de-DE" i="1"/>
                          <m:t>𝑛</m:t>
                        </m:r>
                      </m:e>
                    </m:d>
                    <m:r>
                      <a:rPr lang="de-DE" i="1"/>
                      <m:t>×</m:t>
                    </m:r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ℝ</m:t>
                        </m:r>
                      </m:e>
                      <m:sub>
                        <m:r>
                          <a:rPr lang="de-DE" i="1"/>
                          <m:t>≥0</m:t>
                        </m:r>
                      </m:sub>
                    </m:sSub>
                    <m:r>
                      <a:rPr lang="de-DE" i="1"/>
                      <m:t>→</m:t>
                    </m:r>
                    <m:r>
                      <a:rPr lang="de-DE" i="1"/>
                      <m:t>ℝ</m:t>
                    </m:r>
                    <m:r>
                      <a:rPr lang="de-DE" i="1"/>
                      <m:t>∪{±∞}</m:t>
                    </m:r>
                  </m:oMath>
                </a14:m>
                <a:r>
                  <a:rPr lang="de-DE" dirty="0"/>
                  <a:t>.</a:t>
                </a:r>
                <a:endParaRPr lang="de-DE" dirty="0"/>
              </a:p>
              <a:p>
                <a:r>
                  <a:rPr lang="de-DE" dirty="0" smtClean="0"/>
                  <a:t>Dabei </a:t>
                </a:r>
                <a:r>
                  <a:rPr lang="de-DE" dirty="0"/>
                  <a:t>ist </a:t>
                </a:r>
                <a14:m>
                  <m:oMath xmlns:m="http://schemas.openxmlformats.org/officeDocument/2006/math">
                    <m:r>
                      <a:rPr lang="de-DE" i="1"/>
                      <m:t>𝜏</m:t>
                    </m:r>
                    <m:r>
                      <a:rPr lang="de-DE" i="1"/>
                      <m:t>(</m:t>
                    </m:r>
                    <m:r>
                      <a:rPr lang="de-DE" i="1"/>
                      <m:t>𝑖</m:t>
                    </m:r>
                    <m:r>
                      <a:rPr lang="de-DE" i="1"/>
                      <m:t>,</m:t>
                    </m:r>
                    <m:r>
                      <a:rPr lang="de-DE" i="1"/>
                      <m:t>𝑎</m:t>
                    </m:r>
                    <m:r>
                      <a:rPr lang="de-DE" i="1"/>
                      <m:t>)</m:t>
                    </m:r>
                  </m:oMath>
                </a14:m>
                <a:r>
                  <a:rPr lang="de-DE" dirty="0"/>
                  <a:t> das kleinste </a:t>
                </a:r>
                <a14:m>
                  <m:oMath xmlns:m="http://schemas.openxmlformats.org/officeDocument/2006/math">
                    <m:r>
                      <a:rPr lang="de-DE" i="1"/>
                      <m:t>𝐶</m:t>
                    </m:r>
                  </m:oMath>
                </a14:m>
                <a:r>
                  <a:rPr lang="de-DE" dirty="0"/>
                  <a:t>, sodass mindestens </a:t>
                </a:r>
                <a14:m>
                  <m:oMath xmlns:m="http://schemas.openxmlformats.org/officeDocument/2006/math">
                    <m:r>
                      <a:rPr lang="de-DE" i="1"/>
                      <m:t>𝑎</m:t>
                    </m:r>
                  </m:oMath>
                </a14:m>
                <a:r>
                  <a:rPr lang="de-DE" dirty="0"/>
                  <a:t> unterschiedliche Lösungen für das Rucksack-Problem mit Gewichten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1</m:t>
                        </m:r>
                      </m:sub>
                    </m:sSub>
                    <m:r>
                      <a:rPr lang="de-DE" i="1"/>
                      <m:t>,…,</m:t>
                    </m:r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und Kapazität </a:t>
                </a:r>
                <a14:m>
                  <m:oMath xmlns:m="http://schemas.openxmlformats.org/officeDocument/2006/math">
                    <m:r>
                      <a:rPr lang="de-DE" i="1"/>
                      <m:t>𝐶</m:t>
                    </m:r>
                  </m:oMath>
                </a14:m>
                <a:r>
                  <a:rPr lang="de-DE" dirty="0"/>
                  <a:t> existieren.</a:t>
                </a:r>
                <a:endParaRPr lang="de-DE" i="1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48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Ansatz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Wir wollen zeigen:</a:t>
                </a:r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𝜏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𝑖</m:t>
                          </m:r>
                          <m:r>
                            <a:rPr lang="de-DE" i="1"/>
                            <m:t>,</m:t>
                          </m:r>
                          <m:r>
                            <a:rPr lang="de-DE" i="1"/>
                            <m:t>𝑎</m:t>
                          </m:r>
                        </m:e>
                      </m:d>
                      <m:r>
                        <a:rPr lang="de-DE" i="1"/>
                        <m:t>=</m:t>
                      </m:r>
                      <m:func>
                        <m:funcPr>
                          <m:ctrlPr>
                            <a:rPr lang="de-DE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/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/>
                                <m:t>min</m:t>
                              </m:r>
                            </m:e>
                            <m:lim>
                              <m:r>
                                <a:rPr lang="de-DE" i="1"/>
                                <m:t>𝛼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de-DE" i="1"/>
                              </m:ctrlPr>
                            </m:funcPr>
                            <m:fNam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de-DE" i="1"/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de-DE" i="1"/>
                                      </m:ctrlPr>
                                    </m:eqArrPr>
                                    <m:e>
                                      <m:r>
                                        <a:rPr lang="de-DE" i="1"/>
                                        <m:t>𝜏</m:t>
                                      </m:r>
                                      <m:d>
                                        <m:dPr>
                                          <m:ctrlPr>
                                            <a:rPr lang="de-DE" i="1"/>
                                          </m:ctrlPr>
                                        </m:dPr>
                                        <m:e>
                                          <m:r>
                                            <a:rPr lang="de-DE" i="1"/>
                                            <m:t>𝑖</m:t>
                                          </m:r>
                                          <m:r>
                                            <a:rPr lang="de-DE" i="1"/>
                                            <m:t>−1,</m:t>
                                          </m:r>
                                          <m:r>
                                            <a:rPr lang="de-DE" i="1"/>
                                            <m:t>𝛼</m:t>
                                          </m:r>
                                          <m:r>
                                            <a:rPr lang="de-DE" i="1"/>
                                            <m:t>⋅</m:t>
                                          </m:r>
                                          <m:r>
                                            <a:rPr lang="de-DE" i="1"/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de-DE" i="1"/>
                                        <m:t>𝜏</m:t>
                                      </m:r>
                                      <m:d>
                                        <m:dPr>
                                          <m:ctrlPr>
                                            <a:rPr lang="de-DE" i="1"/>
                                          </m:ctrlPr>
                                        </m:dPr>
                                        <m:e>
                                          <m:r>
                                            <a:rPr lang="de-DE" i="1"/>
                                            <m:t>𝑖</m:t>
                                          </m:r>
                                          <m:r>
                                            <a:rPr lang="de-DE" i="1"/>
                                            <m:t>−1,(1−</m:t>
                                          </m:r>
                                          <m:r>
                                            <a:rPr lang="de-DE" i="1"/>
                                            <m:t>𝛼</m:t>
                                          </m:r>
                                          <m:r>
                                            <a:rPr lang="de-DE" i="1"/>
                                            <m:t>)⋅</m:t>
                                          </m:r>
                                          <m:r>
                                            <a:rPr lang="de-DE" i="1"/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𝜏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0,</m:t>
                          </m:r>
                          <m:r>
                            <a:rPr lang="de-DE" i="1"/>
                            <m:t>𝑎</m:t>
                          </m:r>
                        </m:e>
                      </m:d>
                      <m:r>
                        <a:rPr lang="de-DE" i="1"/>
                        <m:t>=0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Dabei </a:t>
                </a:r>
                <a:r>
                  <a:rPr lang="de-DE" dirty="0"/>
                  <a:t>ist </a:t>
                </a:r>
                <a14:m>
                  <m:oMath xmlns:m="http://schemas.openxmlformats.org/officeDocument/2006/math">
                    <m:r>
                      <a:rPr lang="de-DE" i="1"/>
                      <m:t>0≤</m:t>
                    </m:r>
                    <m:r>
                      <a:rPr lang="de-DE" i="1"/>
                      <m:t>𝛼</m:t>
                    </m:r>
                    <m:r>
                      <a:rPr lang="de-DE" i="1"/>
                      <m:t>≤1</m:t>
                    </m:r>
                  </m:oMath>
                </a14:m>
                <a:r>
                  <a:rPr lang="de-DE" dirty="0" smtClean="0"/>
                  <a:t>. Was bedeutet das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de-DE" dirty="0" smtClean="0"/>
                  <a:t>? Was bedeuten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und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−1,(1−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dirty="0" smtClean="0"/>
                  <a:t> und das </a:t>
                </a:r>
                <a:r>
                  <a:rPr lang="de-DE" dirty="0" err="1" smtClean="0"/>
                  <a:t>max</a:t>
                </a:r>
                <a:r>
                  <a:rPr lang="de-DE" dirty="0" smtClean="0"/>
                  <a:t>?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822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 lässt sich beweisen: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/>
                        <m:t>𝜏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𝑖</m:t>
                          </m:r>
                          <m:r>
                            <a:rPr lang="de-DE" i="1"/>
                            <m:t>,</m:t>
                          </m:r>
                          <m:r>
                            <a:rPr lang="de-DE" i="1"/>
                            <m:t>𝑎</m:t>
                          </m:r>
                        </m:e>
                      </m:d>
                      <m:r>
                        <a:rPr lang="de-DE" i="1"/>
                        <m:t>≤</m:t>
                      </m:r>
                      <m:func>
                        <m:funcPr>
                          <m:ctrlPr>
                            <a:rPr lang="de-DE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/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/>
                                <m:t>min</m:t>
                              </m:r>
                            </m:e>
                            <m:lim>
                              <m:r>
                                <a:rPr lang="de-DE" i="1"/>
                                <m:t>𝛼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de-DE" i="1"/>
                              </m:ctrlPr>
                            </m:funcPr>
                            <m:fNam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de-DE" i="1"/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de-DE" i="1"/>
                                      </m:ctrlPr>
                                    </m:eqArrPr>
                                    <m:e>
                                      <m:r>
                                        <a:rPr lang="de-DE" i="1"/>
                                        <m:t>𝜏</m:t>
                                      </m:r>
                                      <m:d>
                                        <m:dPr>
                                          <m:ctrlPr>
                                            <a:rPr lang="de-DE" i="1"/>
                                          </m:ctrlPr>
                                        </m:dPr>
                                        <m:e>
                                          <m:r>
                                            <a:rPr lang="de-DE" i="1"/>
                                            <m:t>𝑖</m:t>
                                          </m:r>
                                          <m:r>
                                            <a:rPr lang="de-DE" i="1"/>
                                            <m:t>−1,</m:t>
                                          </m:r>
                                          <m:r>
                                            <a:rPr lang="de-DE" i="1"/>
                                            <m:t>𝛼</m:t>
                                          </m:r>
                                          <m:r>
                                            <a:rPr lang="de-DE" i="1"/>
                                            <m:t>⋅</m:t>
                                          </m:r>
                                          <m:r>
                                            <a:rPr lang="de-DE" i="1"/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de-DE" i="1"/>
                                        <m:t>𝜏</m:t>
                                      </m:r>
                                      <m:d>
                                        <m:dPr>
                                          <m:ctrlPr>
                                            <a:rPr lang="de-DE" i="1"/>
                                          </m:ctrlPr>
                                        </m:dPr>
                                        <m:e>
                                          <m:r>
                                            <a:rPr lang="de-DE" i="1"/>
                                            <m:t>𝑖</m:t>
                                          </m:r>
                                          <m:r>
                                            <a:rPr lang="de-DE" i="1"/>
                                            <m:t>−1,(1−</m:t>
                                          </m:r>
                                          <m:r>
                                            <a:rPr lang="de-DE" i="1"/>
                                            <m:t>𝛼</m:t>
                                          </m:r>
                                          <m:r>
                                            <a:rPr lang="de-DE" i="1"/>
                                            <m:t>)⋅</m:t>
                                          </m:r>
                                          <m:r>
                                            <a:rPr lang="de-DE" i="1"/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de-DE" dirty="0" smtClean="0"/>
              </a:p>
              <a:p>
                <a:pPr marL="0" indent="0" algn="ctr">
                  <a:buNone/>
                </a:pPr>
                <a:endParaRPr lang="de-DE" dirty="0" smtClean="0"/>
              </a:p>
              <a:p>
                <a:pPr marL="0" indent="0" algn="ctr">
                  <a:buNone/>
                </a:pPr>
                <a:r>
                  <a:rPr lang="de-DE" dirty="0"/>
                  <a:t>u</a:t>
                </a:r>
                <a:r>
                  <a:rPr lang="de-DE" dirty="0" smtClean="0"/>
                  <a:t>nd</a:t>
                </a:r>
              </a:p>
              <a:p>
                <a:pPr marL="0" indent="0" algn="ctr">
                  <a:buNone/>
                </a:pPr>
                <a:endParaRPr lang="de-DE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𝜏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𝑖</m:t>
                          </m:r>
                          <m:r>
                            <a:rPr lang="de-DE" i="1"/>
                            <m:t>,</m:t>
                          </m:r>
                          <m:r>
                            <a:rPr lang="de-DE" i="1"/>
                            <m:t>𝑎</m:t>
                          </m:r>
                        </m:e>
                      </m:d>
                      <m:r>
                        <a:rPr lang="de-DE" i="1"/>
                        <m:t>≥</m:t>
                      </m:r>
                      <m:func>
                        <m:funcPr>
                          <m:ctrlPr>
                            <a:rPr lang="de-DE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/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/>
                                <m:t>min</m:t>
                              </m:r>
                            </m:e>
                            <m:lim>
                              <m:r>
                                <a:rPr lang="de-DE" i="1"/>
                                <m:t>𝛼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de-DE" i="1"/>
                              </m:ctrlPr>
                            </m:funcPr>
                            <m:fNam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de-DE" i="1"/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de-DE" i="1"/>
                                      </m:ctrlPr>
                                    </m:eqArrPr>
                                    <m:e>
                                      <m:r>
                                        <a:rPr lang="de-DE" i="1"/>
                                        <m:t>𝜏</m:t>
                                      </m:r>
                                      <m:d>
                                        <m:dPr>
                                          <m:ctrlPr>
                                            <a:rPr lang="de-DE" i="1"/>
                                          </m:ctrlPr>
                                        </m:dPr>
                                        <m:e>
                                          <m:r>
                                            <a:rPr lang="de-DE" i="1"/>
                                            <m:t>𝑖</m:t>
                                          </m:r>
                                          <m:r>
                                            <a:rPr lang="de-DE" i="1"/>
                                            <m:t>−1,</m:t>
                                          </m:r>
                                          <m:r>
                                            <a:rPr lang="de-DE" i="1"/>
                                            <m:t>𝛼</m:t>
                                          </m:r>
                                          <m:r>
                                            <a:rPr lang="de-DE" i="1"/>
                                            <m:t>⋅</m:t>
                                          </m:r>
                                          <m:r>
                                            <a:rPr lang="de-DE" i="1"/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de-DE" i="1"/>
                                        <m:t>𝜏</m:t>
                                      </m:r>
                                      <m:d>
                                        <m:dPr>
                                          <m:ctrlPr>
                                            <a:rPr lang="de-DE" i="1"/>
                                          </m:ctrlPr>
                                        </m:dPr>
                                        <m:e>
                                          <m:r>
                                            <a:rPr lang="de-DE" i="1"/>
                                            <m:t>𝑖</m:t>
                                          </m:r>
                                          <m:r>
                                            <a:rPr lang="de-DE" i="1"/>
                                            <m:t>−1,(1−</m:t>
                                          </m:r>
                                          <m:r>
                                            <a:rPr lang="de-DE" i="1"/>
                                            <m:t>𝛼</m:t>
                                          </m:r>
                                          <m:r>
                                            <a:rPr lang="de-DE" i="1"/>
                                            <m:t>)⋅</m:t>
                                          </m:r>
                                          <m:r>
                                            <a:rPr lang="de-DE" i="1"/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200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982412"/>
              </a:xfrm>
            </p:spPr>
            <p:txBody>
              <a:bodyPr/>
              <a:lstStyle/>
              <a:p>
                <a:r>
                  <a:rPr lang="de-DE" dirty="0" smtClean="0"/>
                  <a:t>Stichprobenhafte Approximation von </a:t>
                </a:r>
                <a14:m>
                  <m:oMath xmlns:m="http://schemas.openxmlformats.org/officeDocument/2006/math">
                    <m:r>
                      <a:rPr lang="de-DE" i="1"/>
                      <m:t>𝜏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982412"/>
              </a:xfrm>
              <a:blipFill rotWithShape="0">
                <a:blip r:embed="rId2"/>
                <a:stretch>
                  <a:fillRect l="-2377" t="-4969" b="-149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1916"/>
                <a:ext cx="10515600" cy="4896852"/>
              </a:xfrm>
            </p:spPr>
            <p:txBody>
              <a:bodyPr>
                <a:normAutofit fontScale="92500"/>
              </a:bodyPr>
              <a:lstStyle/>
              <a:p>
                <a:r>
                  <a:rPr lang="de-DE" dirty="0" smtClean="0"/>
                  <a:t>Definiere dazu </a:t>
                </a:r>
                <a14:m>
                  <m:oMath xmlns:m="http://schemas.openxmlformats.org/officeDocument/2006/math">
                    <m:r>
                      <a:rPr lang="de-DE" i="1"/>
                      <m:t>𝑇</m:t>
                    </m:r>
                    <m:r>
                      <a:rPr lang="de-DE" i="1"/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0,…,</m:t>
                        </m:r>
                        <m:r>
                          <a:rPr lang="de-DE" i="1"/>
                          <m:t>𝑛</m:t>
                        </m:r>
                      </m:e>
                    </m:d>
                    <m:r>
                      <a:rPr lang="de-DE" i="1"/>
                      <m:t>×{0,…,</m:t>
                    </m:r>
                    <m:r>
                      <a:rPr lang="de-DE" i="1"/>
                      <m:t>𝑠</m:t>
                    </m:r>
                    <m:r>
                      <a:rPr lang="de-DE" i="1"/>
                      <m:t>}→</m:t>
                    </m:r>
                    <m:r>
                      <a:rPr lang="de-DE" i="1"/>
                      <m:t>ℝ</m:t>
                    </m:r>
                    <m:r>
                      <a:rPr lang="de-DE" i="1"/>
                      <m:t>∪{∞}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de-DE" i="1"/>
                      <m:t>𝑠</m:t>
                    </m:r>
                    <m:r>
                      <a:rPr lang="de-DE" i="1"/>
                      <m:t>≔</m:t>
                    </m:r>
                    <m:d>
                      <m:dPr>
                        <m:begChr m:val="⌈"/>
                        <m:endChr m:val="⌉"/>
                        <m:ctrlPr>
                          <a:rPr lang="de-DE" i="1"/>
                        </m:ctrlPr>
                      </m:dPr>
                      <m:e>
                        <m:func>
                          <m:funcPr>
                            <m:ctrlPr>
                              <a:rPr lang="de-DE" i="1"/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de-DE" i="1"/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/>
                                  <m:t>log</m:t>
                                </m:r>
                              </m:e>
                              <m:sub>
                                <m:r>
                                  <a:rPr lang="de-DE" i="1"/>
                                  <m:t>𝑄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de-DE" i="1"/>
                                </m:ctrlPr>
                              </m:sSupPr>
                              <m:e>
                                <m:r>
                                  <a:rPr lang="de-DE" i="1"/>
                                  <m:t>2</m:t>
                                </m:r>
                              </m:e>
                              <m:sup>
                                <m:r>
                                  <a:rPr lang="de-DE" i="1"/>
                                  <m:t>𝑛</m:t>
                                </m:r>
                              </m:sup>
                            </m:sSup>
                          </m:e>
                        </m:func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/>
                      <m:t>𝑄</m:t>
                    </m:r>
                    <m:r>
                      <a:rPr lang="de-DE" i="1"/>
                      <m:t>≔1+</m:t>
                    </m:r>
                    <m:f>
                      <m:fPr>
                        <m:ctrlPr>
                          <a:rPr lang="de-DE" i="1"/>
                        </m:ctrlPr>
                      </m:fPr>
                      <m:num>
                        <m:r>
                          <a:rPr lang="de-DE" i="1"/>
                          <m:t>𝜀</m:t>
                        </m:r>
                      </m:num>
                      <m:den>
                        <m:r>
                          <a:rPr lang="de-DE" i="1"/>
                          <m:t>𝑛</m:t>
                        </m:r>
                        <m:r>
                          <a:rPr lang="de-DE" i="1"/>
                          <m:t>+1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𝑖</m:t>
                          </m:r>
                          <m:r>
                            <a:rPr lang="de-DE" i="1"/>
                            <m:t>,</m:t>
                          </m:r>
                          <m:r>
                            <a:rPr lang="de-DE" i="1"/>
                            <m:t>𝑗</m:t>
                          </m:r>
                        </m:e>
                      </m:d>
                      <m:r>
                        <a:rPr lang="de-DE" i="1"/>
                        <m:t>≔</m:t>
                      </m:r>
                      <m:func>
                        <m:funcPr>
                          <m:ctrlPr>
                            <a:rPr lang="de-DE" i="1"/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/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/>
                                <m:t>min</m:t>
                              </m:r>
                            </m:e>
                            <m:lim>
                              <m:r>
                                <a:rPr lang="de-DE" i="1"/>
                                <m:t>𝛼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de-DE" i="1"/>
                              </m:ctrlPr>
                            </m:funcPr>
                            <m:fNam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de-DE" i="1"/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de-DE" i="1"/>
                                      </m:ctrlPr>
                                    </m:eqArrPr>
                                    <m:e>
                                      <m:r>
                                        <a:rPr lang="de-DE" i="1"/>
                                        <m:t>𝑇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i="1"/>
                                          </m:ctrlPr>
                                        </m:dPr>
                                        <m:e>
                                          <m:r>
                                            <a:rPr lang="de-DE" i="1"/>
                                            <m:t>𝑖</m:t>
                                          </m:r>
                                          <m:r>
                                            <a:rPr lang="de-DE" i="1"/>
                                            <m:t>−1, </m:t>
                                          </m:r>
                                          <m:d>
                                            <m:dPr>
                                              <m:begChr m:val="⌊"/>
                                              <m:endChr m:val="⌋"/>
                                              <m:ctrlPr>
                                                <a:rPr lang="de-DE" i="1"/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/>
                                                <m:t>𝑗</m:t>
                                              </m:r>
                                              <m:r>
                                                <a:rPr lang="de-DE" i="1"/>
                                                <m:t>+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de-DE" i="1"/>
                                                  </m:ctrlPr>
                                                </m:funcPr>
                                                <m:fName>
                                                  <m:sSub>
                                                    <m:sSubPr>
                                                      <m:ctrlPr>
                                                        <a:rPr lang="de-DE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de-DE"/>
                                                        <m:t>log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i="1"/>
                                                        <m:t>𝑄</m:t>
                                                      </m:r>
                                                    </m:sub>
                                                  </m:sSub>
                                                </m:fName>
                                                <m:e>
                                                  <m:r>
                                                    <a:rPr lang="de-DE" i="1"/>
                                                    <m:t>𝛼</m:t>
                                                  </m:r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d>
                                    </m:e>
                                    <m:e>
                                      <m:r>
                                        <a:rPr lang="de-DE" i="1"/>
                                        <m:t>𝑇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de-DE" i="1"/>
                                          </m:ctrlPr>
                                        </m:dPr>
                                        <m:e>
                                          <m:r>
                                            <a:rPr lang="de-DE" i="1"/>
                                            <m:t>𝑖</m:t>
                                          </m:r>
                                          <m:r>
                                            <a:rPr lang="de-DE" i="1"/>
                                            <m:t>−1, </m:t>
                                          </m:r>
                                          <m:d>
                                            <m:dPr>
                                              <m:begChr m:val="⌊"/>
                                              <m:endChr m:val="⌋"/>
                                              <m:ctrlPr>
                                                <a:rPr lang="de-DE" i="1"/>
                                              </m:ctrlPr>
                                            </m:dPr>
                                            <m:e>
                                              <m:func>
                                                <m:funcPr>
                                                  <m:ctrlPr>
                                                    <a:rPr lang="de-DE" i="1"/>
                                                  </m:ctrlPr>
                                                </m:funcPr>
                                                <m:fName>
                                                  <m:sSub>
                                                    <m:sSubPr>
                                                      <m:ctrlPr>
                                                        <a:rPr lang="de-DE" i="1"/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de-DE"/>
                                                        <m:t>j</m:t>
                                                      </m:r>
                                                      <m:r>
                                                        <a:rPr lang="de-DE"/>
                                                        <m:t>+</m:t>
                                                      </m:r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de-DE"/>
                                                        <m:t>log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de-DE" i="1"/>
                                                        <m:t>𝑄</m:t>
                                                      </m:r>
                                                    </m:sub>
                                                  </m:sSub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de-DE" i="1"/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de-DE" i="1"/>
                                                        <m:t>1−</m:t>
                                                      </m:r>
                                                      <m:r>
                                                        <a:rPr lang="de-DE" i="1"/>
                                                        <m:t>𝛼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de-DE" i="1"/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/>
                                          </m:ctrlPr>
                                        </m:sSubPr>
                                        <m:e>
                                          <m:r>
                                            <a:rPr lang="de-DE" i="1"/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de-DE" i="1"/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0,0</m:t>
                          </m:r>
                        </m:e>
                      </m:d>
                      <m:r>
                        <a:rPr lang="de-DE" i="1"/>
                        <m:t>=0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0,</m:t>
                          </m:r>
                          <m:r>
                            <a:rPr lang="de-DE" i="1"/>
                            <m:t>𝑗</m:t>
                          </m:r>
                        </m:e>
                      </m:d>
                      <m:r>
                        <a:rPr lang="de-DE" i="1"/>
                        <m:t>=∞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1916"/>
                <a:ext cx="10515600" cy="4896852"/>
              </a:xfrm>
              <a:blipFill rotWithShape="0">
                <a:blip r:embed="rId3"/>
                <a:stretch>
                  <a:fillRect l="-928" t="-19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851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687" y="385270"/>
            <a:ext cx="859155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94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Stichprobenhafte Approximation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de-DE" dirty="0" smtClean="0"/>
                  <a:t> mit </a:t>
                </a:r>
                <a14:m>
                  <m:oMath xmlns:m="http://schemas.openxmlformats.org/officeDocument/2006/math">
                    <m:r>
                      <a:rPr lang="de-DE" i="1"/>
                      <m:t>𝑇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Es </a:t>
                </a:r>
                <a:r>
                  <a:rPr lang="de-DE" dirty="0"/>
                  <a:t>werden die sinnvollerweise für den Algorithmus zu betrachtenden Größen des Lösungsraumes von </a:t>
                </a:r>
                <a14:m>
                  <m:oMath xmlns:m="http://schemas.openxmlformats.org/officeDocument/2006/math">
                    <m:r>
                      <a:rPr lang="de-DE" i="1"/>
                      <m:t>0≤</m:t>
                    </m:r>
                    <m:r>
                      <a:rPr lang="de-DE" i="1"/>
                      <m:t>𝑎</m:t>
                    </m:r>
                    <m:r>
                      <a:rPr lang="de-DE" i="1"/>
                      <m:t>≤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2</m:t>
                        </m:r>
                      </m:e>
                      <m:sup>
                        <m:r>
                          <a:rPr lang="de-DE" i="1"/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reduziert auf Potenzen </a:t>
                </a:r>
                <a14:m>
                  <m:oMath xmlns:m="http://schemas.openxmlformats.org/officeDocument/2006/math">
                    <m:r>
                      <a:rPr lang="de-DE" i="1"/>
                      <m:t>1≤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𝑄</m:t>
                        </m:r>
                      </m:e>
                      <m:sup>
                        <m:r>
                          <a:rPr lang="de-DE" i="1"/>
                          <m:t>𝑥</m:t>
                        </m:r>
                      </m:sup>
                    </m:sSup>
                    <m:r>
                      <a:rPr lang="de-DE" i="1"/>
                      <m:t>≤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𝑄</m:t>
                        </m:r>
                      </m:e>
                      <m:sup>
                        <m:r>
                          <a:rPr lang="de-DE" i="1"/>
                          <m:t>𝑠</m:t>
                        </m:r>
                      </m:sup>
                    </m:sSup>
                  </m:oMath>
                </a14:m>
                <a:r>
                  <a:rPr lang="de-DE" dirty="0" smtClean="0"/>
                  <a:t>.</a:t>
                </a:r>
              </a:p>
              <a:p>
                <a:r>
                  <a:rPr lang="de-DE" dirty="0"/>
                  <a:t>Es kann dann </a:t>
                </a:r>
                <a14:m>
                  <m:oMath xmlns:m="http://schemas.openxmlformats.org/officeDocument/2006/math">
                    <m:r>
                      <a:rPr lang="de-DE" i="1"/>
                      <m:t>𝑇</m:t>
                    </m:r>
                    <m:r>
                      <a:rPr lang="de-DE" i="1"/>
                      <m:t>[</m:t>
                    </m:r>
                    <m:r>
                      <a:rPr lang="de-DE" i="1"/>
                      <m:t>𝑖</m:t>
                    </m:r>
                    <m:r>
                      <a:rPr lang="de-DE" i="1"/>
                      <m:t>,</m:t>
                    </m:r>
                    <m:r>
                      <a:rPr lang="de-DE" i="1"/>
                      <m:t>𝑗</m:t>
                    </m:r>
                    <m:r>
                      <a:rPr lang="de-DE" i="1"/>
                      <m:t>]</m:t>
                    </m:r>
                  </m:oMath>
                </a14:m>
                <a:r>
                  <a:rPr lang="de-DE" dirty="0"/>
                  <a:t> für alle </a:t>
                </a:r>
                <a14:m>
                  <m:oMath xmlns:m="http://schemas.openxmlformats.org/officeDocument/2006/math">
                    <m:r>
                      <a:rPr lang="de-DE" i="1"/>
                      <m:t>0≤</m:t>
                    </m:r>
                    <m:r>
                      <a:rPr lang="de-DE" i="1"/>
                      <m:t>𝑖</m:t>
                    </m:r>
                    <m:r>
                      <a:rPr lang="de-DE" i="1"/>
                      <m:t>≤</m:t>
                    </m:r>
                    <m:r>
                      <a:rPr lang="de-DE" i="1"/>
                      <m:t>𝑛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i="1"/>
                      <m:t>0≤</m:t>
                    </m:r>
                    <m:r>
                      <a:rPr lang="de-DE" i="1"/>
                      <m:t>𝑗</m:t>
                    </m:r>
                    <m:r>
                      <a:rPr lang="de-DE" i="1"/>
                      <m:t>≤</m:t>
                    </m:r>
                    <m:r>
                      <a:rPr lang="de-DE" i="1"/>
                      <m:t>𝑠</m:t>
                    </m:r>
                  </m:oMath>
                </a14:m>
                <a:r>
                  <a:rPr lang="de-DE" dirty="0"/>
                  <a:t> in polynomieller Zeit berechnet werden und damit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𝑗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≔</m:t>
                    </m:r>
                    <m:r>
                      <m:rPr>
                        <m:sty m:val="p"/>
                      </m:rPr>
                      <a:rPr lang="de-DE"/>
                      <m:t>max</m:t>
                    </m:r>
                    <m:r>
                      <a:rPr lang="de-DE" i="1"/>
                      <m:t>{</m:t>
                    </m:r>
                    <m:r>
                      <a:rPr lang="de-DE" i="1"/>
                      <m:t>𝑗</m:t>
                    </m:r>
                    <m:r>
                      <a:rPr lang="de-DE" i="1"/>
                      <m:t> :</m:t>
                    </m:r>
                    <m:r>
                      <a:rPr lang="de-DE" i="1"/>
                      <m:t>𝑇</m:t>
                    </m:r>
                    <m:r>
                      <a:rPr lang="de-DE" i="1"/>
                      <m:t>[</m:t>
                    </m:r>
                    <m:r>
                      <a:rPr lang="de-DE" i="1"/>
                      <m:t>𝑛</m:t>
                    </m:r>
                    <m:r>
                      <a:rPr lang="de-DE" i="1"/>
                      <m:t>,</m:t>
                    </m:r>
                    <m:r>
                      <a:rPr lang="de-DE" i="1"/>
                      <m:t>𝑗</m:t>
                    </m:r>
                    <m:r>
                      <a:rPr lang="de-DE" i="1"/>
                      <m:t>]≤</m:t>
                    </m:r>
                    <m:r>
                      <a:rPr lang="de-DE" i="1"/>
                      <m:t>𝐶</m:t>
                    </m:r>
                    <m:r>
                      <a:rPr lang="de-DE" i="1"/>
                      <m:t>}</m:t>
                    </m:r>
                  </m:oMath>
                </a14:m>
                <a:r>
                  <a:rPr lang="de-DE" dirty="0"/>
                  <a:t> und es kann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𝑍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≔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𝑄</m:t>
                        </m:r>
                      </m:e>
                      <m:sup>
                        <m:r>
                          <a:rPr lang="de-DE" i="1"/>
                          <m:t>1+</m:t>
                        </m:r>
                        <m:r>
                          <a:rPr lang="de-DE" i="1"/>
                          <m:t>𝑗</m:t>
                        </m:r>
                        <m:r>
                          <a:rPr lang="de-DE" i="1"/>
                          <m:t>′</m:t>
                        </m:r>
                      </m:sup>
                    </m:sSup>
                  </m:oMath>
                </a14:m>
                <a:r>
                  <a:rPr lang="de-DE" dirty="0"/>
                  <a:t> als Ergebnis des Algorithmus ausgegeben werden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Zeige, dazu dass folgende Abschätzung gilt: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𝜏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𝑖</m:t>
                          </m:r>
                          <m:r>
                            <a:rPr lang="de-DE" i="1"/>
                            <m:t>,</m:t>
                          </m:r>
                          <m:sSup>
                            <m:sSupPr>
                              <m:ctrlPr>
                                <a:rPr lang="de-DE" i="1"/>
                              </m:ctrlPr>
                            </m:sSupPr>
                            <m:e>
                              <m:r>
                                <a:rPr lang="de-DE" i="1"/>
                                <m:t>𝑄</m:t>
                              </m:r>
                            </m:e>
                            <m:sup>
                              <m:r>
                                <a:rPr lang="de-DE" i="1"/>
                                <m:t>𝑗</m:t>
                              </m:r>
                              <m:r>
                                <a:rPr lang="de-DE" i="1"/>
                                <m:t>−</m:t>
                              </m:r>
                              <m:r>
                                <a:rPr lang="de-DE" i="1"/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de-DE" i="1"/>
                        <m:t>≤</m:t>
                      </m:r>
                      <m:r>
                        <a:rPr lang="de-DE" i="1"/>
                        <m:t>𝑇</m:t>
                      </m:r>
                      <m:r>
                        <a:rPr lang="de-DE" i="1"/>
                        <m:t>[</m:t>
                      </m:r>
                      <m:r>
                        <a:rPr lang="de-DE" i="1"/>
                        <m:t>𝑖</m:t>
                      </m:r>
                      <m:r>
                        <a:rPr lang="de-DE" i="1"/>
                        <m:t>,</m:t>
                      </m:r>
                      <m:r>
                        <a:rPr lang="de-DE" i="1"/>
                        <m:t>𝑗</m:t>
                      </m:r>
                      <m:r>
                        <a:rPr lang="de-DE" i="1"/>
                        <m:t>]≤</m:t>
                      </m:r>
                      <m:r>
                        <a:rPr lang="de-DE" i="1"/>
                        <m:t>𝜏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𝑖</m:t>
                          </m:r>
                          <m:r>
                            <a:rPr lang="de-DE" i="1"/>
                            <m:t>,</m:t>
                          </m:r>
                          <m:sSup>
                            <m:sSupPr>
                              <m:ctrlPr>
                                <a:rPr lang="de-DE" i="1"/>
                              </m:ctrlPr>
                            </m:sSupPr>
                            <m:e>
                              <m:r>
                                <a:rPr lang="de-DE" i="1"/>
                                <m:t>𝑄</m:t>
                              </m:r>
                            </m:e>
                            <m:sup>
                              <m:r>
                                <a:rPr lang="de-DE" i="1"/>
                                <m:t>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1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152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006475"/>
              </a:xfrm>
            </p:spPr>
            <p:txBody>
              <a:bodyPr/>
              <a:lstStyle/>
              <a:p>
                <a:r>
                  <a:rPr lang="de-DE" dirty="0" smtClean="0"/>
                  <a:t>Zusammenhang zwischen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smtClean="0"/>
                  <a:t>und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 smtClean="0"/>
                  <a:t> zeigen</a:t>
                </a:r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006475"/>
              </a:xfrm>
              <a:blipFill rotWithShape="0">
                <a:blip r:embed="rId2"/>
                <a:stretch>
                  <a:fillRect l="-2377" t="-3636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5979"/>
                <a:ext cx="10515600" cy="4660984"/>
              </a:xfrm>
            </p:spPr>
            <p:txBody>
              <a:bodyPr/>
              <a:lstStyle/>
              <a:p>
                <a:r>
                  <a:rPr lang="de-DE" dirty="0" smtClean="0"/>
                  <a:t>Zeige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]≤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 smtClean="0"/>
                  <a:t>:</a:t>
                </a:r>
              </a:p>
              <a:p>
                <a:r>
                  <a:rPr lang="de-DE" dirty="0" smtClean="0"/>
                  <a:t>Das lässt sich Induktiv zeigen.</a:t>
                </a:r>
              </a:p>
              <a:p>
                <a:r>
                  <a:rPr lang="de-DE" dirty="0" smtClean="0"/>
                  <a:t>Induktionsanfang stimmt, weil dafür die Definitionen übereinstimmen.</a:t>
                </a:r>
              </a:p>
              <a:p>
                <a:endParaRPr lang="de-DE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5979"/>
                <a:ext cx="10515600" cy="4660984"/>
              </a:xfrm>
              <a:blipFill rotWithShape="0">
                <a:blip r:embed="rId3"/>
                <a:stretch>
                  <a:fillRect l="-1043" t="-1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25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3042"/>
          </a:xfrm>
        </p:spPr>
        <p:txBody>
          <a:bodyPr/>
          <a:lstStyle/>
          <a:p>
            <a:r>
              <a:rPr lang="de-DE" dirty="0" smtClean="0"/>
              <a:t>Lösungsansatz: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Problem ist NP-schwer.</a:t>
            </a:r>
          </a:p>
          <a:p>
            <a:r>
              <a:rPr lang="de-DE" dirty="0" smtClean="0"/>
              <a:t>Wir leiten zwei streng polynomielle Approximationsschemas her.</a:t>
            </a:r>
          </a:p>
          <a:p>
            <a:r>
              <a:rPr lang="de-DE" dirty="0" smtClean="0"/>
              <a:t>Das erste ist ein randomisierter Algorithmus.</a:t>
            </a:r>
          </a:p>
          <a:p>
            <a:r>
              <a:rPr lang="de-DE" dirty="0" smtClean="0"/>
              <a:t>Das zweite ist ein deterministischer Algorithmus.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006475"/>
              </a:xfrm>
            </p:spPr>
            <p:txBody>
              <a:bodyPr/>
              <a:lstStyle/>
              <a:p>
                <a:r>
                  <a:rPr lang="de-DE" dirty="0" smtClean="0"/>
                  <a:t>Zusammenhang zwischen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smtClean="0"/>
                  <a:t>und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 smtClean="0"/>
                  <a:t> zeigen</a:t>
                </a:r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006475"/>
              </a:xfrm>
              <a:blipFill rotWithShape="0">
                <a:blip r:embed="rId2"/>
                <a:stretch>
                  <a:fillRect l="-2377" t="-3636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515979"/>
                <a:ext cx="12512842" cy="46609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dirty="0" smtClean="0"/>
                  <a:t>Induktionsschritt: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de-DE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und mithin:</a:t>
                </a:r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sz="2200" i="1"/>
                        </m:ctrlPr>
                      </m:dPr>
                      <m:e>
                        <m:func>
                          <m:funcPr>
                            <m:ctrlPr>
                              <a:rPr lang="de-DE" sz="2200" i="1"/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sz="2200" i="1"/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/>
                                  <m:t>min</m:t>
                                </m:r>
                              </m:e>
                              <m:lim>
                                <m:r>
                                  <a:rPr lang="de-DE" sz="2200" i="1"/>
                                  <m:t>𝛼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de-DE" sz="2200" i="1"/>
                                </m:ctrlPr>
                              </m:funcPr>
                              <m:fNam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de-DE" sz="2200" i="1"/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de-DE" sz="2200" i="1"/>
                                        </m:ctrlPr>
                                      </m:eqArrPr>
                                      <m:e>
                                        <m:r>
                                          <a:rPr lang="de-DE" sz="2200" i="1"/>
                                          <m:t>𝑇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de-DE" sz="2200" i="1"/>
                                            </m:ctrlPr>
                                          </m:dPr>
                                          <m:e>
                                            <m:r>
                                              <a:rPr lang="de-DE" sz="2200" i="1"/>
                                              <m:t>𝑖</m:t>
                                            </m:r>
                                            <m:r>
                                              <a:rPr lang="de-DE" sz="2200" i="1"/>
                                              <m:t>−1, </m:t>
                                            </m:r>
                                            <m:d>
                                              <m:dPr>
                                                <m:begChr m:val="⌊"/>
                                                <m:endChr m:val="⌋"/>
                                                <m:ctrlPr>
                                                  <a:rPr lang="de-DE" sz="2200" i="1"/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e-DE" sz="2200" i="1"/>
                                                  <m:t>𝑗</m:t>
                                                </m:r>
                                                <m:r>
                                                  <a:rPr lang="de-DE" sz="2200" i="1"/>
                                                  <m:t>+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de-DE" sz="2200" i="1"/>
                                                    </m:ctrlPr>
                                                  </m:funcPr>
                                                  <m:fName>
                                                    <m:sSub>
                                                      <m:sSubPr>
                                                        <m:ctrlPr>
                                                          <a:rPr lang="de-DE" sz="2200" i="1"/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de-DE" sz="2200"/>
                                                          <m:t>log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de-DE" sz="2200" i="1"/>
                                                          <m:t>𝑄</m:t>
                                                        </m:r>
                                                      </m:sub>
                                                    </m:sSub>
                                                  </m:fName>
                                                  <m:e>
                                                    <m:r>
                                                      <a:rPr lang="de-DE" sz="2200" i="1"/>
                                                      <m:t>𝛼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de-DE" sz="2200" i="1"/>
                                          <m:t>𝑇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de-DE" sz="2200" i="1"/>
                                            </m:ctrlPr>
                                          </m:dPr>
                                          <m:e>
                                            <m:r>
                                              <a:rPr lang="de-DE" sz="2200" i="1"/>
                                              <m:t>𝑖</m:t>
                                            </m:r>
                                            <m:r>
                                              <a:rPr lang="de-DE" sz="2200" i="1"/>
                                              <m:t>−1, </m:t>
                                            </m:r>
                                            <m:d>
                                              <m:dPr>
                                                <m:begChr m:val="⌊"/>
                                                <m:endChr m:val="⌋"/>
                                                <m:ctrlPr>
                                                  <a:rPr lang="de-DE" sz="2200" i="1"/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e-DE" sz="2200" i="1"/>
                                                  <m:t>𝑗</m:t>
                                                </m:r>
                                                <m:r>
                                                  <a:rPr lang="de-DE" sz="2200" i="1"/>
                                                  <m:t>+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de-DE" sz="2200" i="1"/>
                                                    </m:ctrlPr>
                                                  </m:funcPr>
                                                  <m:fName>
                                                    <m:sSub>
                                                      <m:sSubPr>
                                                        <m:ctrlPr>
                                                          <a:rPr lang="de-DE" sz="2200" i="1"/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de-DE" sz="2200"/>
                                                          <m:t>log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de-DE" sz="2200" i="1"/>
                                                          <m:t>𝑄</m:t>
                                                        </m:r>
                                                      </m:sub>
                                                    </m:sSub>
                                                  </m:fName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de-DE" sz="2200" i="1"/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de-DE" sz="2200" i="1"/>
                                                          <m:t>1−</m:t>
                                                        </m:r>
                                                        <m:r>
                                                          <a:rPr lang="de-DE" sz="2200" i="1"/>
                                                          <m:t>𝛼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de-DE" sz="2200" i="1"/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de-DE" sz="2200" i="1"/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200" i="1"/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de-DE" sz="2200" i="1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de-DE" sz="2200" i="1"/>
                      <m:t>≥</m:t>
                    </m:r>
                    <m:d>
                      <m:dPr>
                        <m:ctrlPr>
                          <a:rPr lang="de-DE" sz="2200" i="1"/>
                        </m:ctrlPr>
                      </m:dPr>
                      <m:e>
                        <m:func>
                          <m:funcPr>
                            <m:ctrlPr>
                              <a:rPr lang="de-DE" sz="2200" i="1"/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de-DE" sz="2200" i="1"/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de-DE" sz="2200"/>
                                  <m:t>min</m:t>
                                </m:r>
                              </m:e>
                              <m:lim>
                                <m:r>
                                  <a:rPr lang="de-DE" sz="2200" i="1"/>
                                  <m:t>𝛼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de-DE" sz="2200" i="1"/>
                                </m:ctrlPr>
                              </m:funcPr>
                              <m:fNam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de-DE" sz="2200" i="1"/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de-DE" sz="2200" i="1"/>
                                        </m:ctrlPr>
                                      </m:eqArrPr>
                                      <m:e>
                                        <m:r>
                                          <a:rPr lang="de-DE" sz="2200" i="1"/>
                                          <m:t>𝜏</m:t>
                                        </m:r>
                                        <m:d>
                                          <m:dPr>
                                            <m:ctrlPr>
                                              <a:rPr lang="de-DE" sz="2200" i="1"/>
                                            </m:ctrlPr>
                                          </m:dPr>
                                          <m:e>
                                            <m:r>
                                              <a:rPr lang="de-DE" sz="2200" i="1"/>
                                              <m:t>𝑖</m:t>
                                            </m:r>
                                            <m:r>
                                              <a:rPr lang="de-DE" sz="2200" i="1"/>
                                              <m:t>−1,</m:t>
                                            </m:r>
                                            <m:r>
                                              <a:rPr lang="de-DE" sz="2200" i="1"/>
                                              <m:t>𝛼</m:t>
                                            </m:r>
                                            <m:r>
                                              <a:rPr lang="de-DE" sz="2200" i="1"/>
                                              <m:t>⋅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de-DE" sz="2200" i="1"/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de-DE" sz="2200" i="1"/>
                                                  <m:t>𝑄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de-DE" sz="2200" i="1"/>
                                                  <m:t>𝑗</m:t>
                                                </m:r>
                                                <m:r>
                                                  <a:rPr lang="de-DE" sz="2200" i="1"/>
                                                  <m:t>−</m:t>
                                                </m:r>
                                                <m:r>
                                                  <a:rPr lang="de-DE" sz="2200" i="1"/>
                                                  <m:t>𝑖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de-DE" sz="2200" i="1"/>
                                          <m:t>𝜏</m:t>
                                        </m:r>
                                        <m:d>
                                          <m:dPr>
                                            <m:ctrlPr>
                                              <a:rPr lang="de-DE" sz="2200" i="1"/>
                                            </m:ctrlPr>
                                          </m:dPr>
                                          <m:e>
                                            <m:r>
                                              <a:rPr lang="de-DE" sz="2200" i="1"/>
                                              <m:t>𝑖</m:t>
                                            </m:r>
                                            <m:r>
                                              <a:rPr lang="de-DE" sz="2200" i="1"/>
                                              <m:t>−1,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de-DE" sz="2200" i="1"/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de-DE" sz="2200" i="1"/>
                                                  <m:t>1−</m:t>
                                                </m:r>
                                                <m:r>
                                                  <a:rPr lang="de-DE" sz="2200" i="1"/>
                                                  <m:t>𝛼</m:t>
                                                </m:r>
                                              </m:e>
                                            </m:d>
                                            <m:r>
                                              <a:rPr lang="de-DE" sz="2200" i="1"/>
                                              <m:t>⋅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de-DE" sz="2200" i="1"/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de-DE" sz="2200" i="1"/>
                                                  <m:t>𝑄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de-DE" sz="2200" i="1"/>
                                                  <m:t>𝑗</m:t>
                                                </m:r>
                                                <m:r>
                                                  <a:rPr lang="de-DE" sz="2200" i="1"/>
                                                  <m:t>−</m:t>
                                                </m:r>
                                                <m:r>
                                                  <a:rPr lang="de-DE" sz="2200" i="1"/>
                                                  <m:t>𝑖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  <m:r>
                                          <a:rPr lang="de-DE" sz="2200" i="1"/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de-DE" sz="2200" i="1"/>
                                            </m:ctrlPr>
                                          </m:sSubPr>
                                          <m:e>
                                            <m:r>
                                              <a:rPr lang="de-DE" sz="2200" i="1"/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de-DE" sz="2200" i="1"/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eqArr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  <m:r>
                      <a:rPr lang="de-DE" sz="2200" i="1"/>
                      <m:t> </m:t>
                    </m:r>
                  </m:oMath>
                </a14:m>
                <a:r>
                  <a:rPr lang="de-DE" sz="2200" dirty="0"/>
                  <a:t>=</a:t>
                </a:r>
                <a14:m>
                  <m:oMath xmlns:m="http://schemas.openxmlformats.org/officeDocument/2006/math">
                    <m:r>
                      <a:rPr lang="de-DE" sz="2200" i="1"/>
                      <m:t> </m:t>
                    </m:r>
                    <m:r>
                      <a:rPr lang="de-DE" sz="2200" i="1"/>
                      <m:t>𝜏</m:t>
                    </m:r>
                    <m:d>
                      <m:dPr>
                        <m:ctrlPr>
                          <a:rPr lang="de-DE" sz="2200" i="1"/>
                        </m:ctrlPr>
                      </m:dPr>
                      <m:e>
                        <m:r>
                          <a:rPr lang="de-DE" sz="2200" i="1"/>
                          <m:t>𝑖</m:t>
                        </m:r>
                        <m:r>
                          <a:rPr lang="de-DE" sz="2200" i="1"/>
                          <m:t>,</m:t>
                        </m:r>
                        <m:sSup>
                          <m:sSupPr>
                            <m:ctrlPr>
                              <a:rPr lang="de-DE" sz="2200" i="1"/>
                            </m:ctrlPr>
                          </m:sSupPr>
                          <m:e>
                            <m:r>
                              <a:rPr lang="de-DE" sz="2200" i="1"/>
                              <m:t>𝑄</m:t>
                            </m:r>
                          </m:e>
                          <m:sup>
                            <m:r>
                              <a:rPr lang="de-DE" sz="2200" i="1"/>
                              <m:t>𝑗</m:t>
                            </m:r>
                            <m:r>
                              <a:rPr lang="de-DE" sz="2200" i="1"/>
                              <m:t>−</m:t>
                            </m:r>
                            <m:r>
                              <a:rPr lang="de-DE" sz="2200" i="1"/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Analog für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1−</m:t>
                        </m:r>
                        <m:r>
                          <a:rPr lang="de-DE" i="1"/>
                          <m:t>𝛼</m:t>
                        </m:r>
                      </m:e>
                    </m:d>
                  </m:oMath>
                </a14:m>
                <a:r>
                  <a:rPr lang="de-DE" dirty="0" smtClean="0"/>
                  <a:t>.</a:t>
                </a:r>
                <a:endParaRPr lang="de-DE" dirty="0"/>
              </a:p>
              <a:p>
                <a:endParaRPr lang="de-DE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15979"/>
                <a:ext cx="12512842" cy="4660984"/>
              </a:xfrm>
              <a:blipFill rotWithShape="0">
                <a:blip r:embed="rId3"/>
                <a:stretch>
                  <a:fillRect l="-974" t="-3010" b="-1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80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6"/>
                <a:ext cx="10515600" cy="862096"/>
              </a:xfrm>
            </p:spPr>
            <p:txBody>
              <a:bodyPr/>
              <a:lstStyle/>
              <a:p>
                <a:r>
                  <a:rPr lang="de-DE" dirty="0" smtClean="0"/>
                  <a:t>Zeige </a:t>
                </a:r>
                <a:r>
                  <a:rPr lang="de-DE" dirty="0"/>
                  <a:t>(1+</a:t>
                </a:r>
                <a14:m>
                  <m:oMath xmlns:m="http://schemas.openxmlformats.org/officeDocument/2006/math">
                    <m:r>
                      <a:rPr lang="de-DE" i="1"/>
                      <m:t> </m:t>
                    </m:r>
                    <m:r>
                      <a:rPr lang="de-DE" i="1"/>
                      <m:t>𝜀</m:t>
                    </m:r>
                  </m:oMath>
                </a14:m>
                <a:r>
                  <a:rPr lang="de-DE" dirty="0"/>
                  <a:t>)-</a:t>
                </a:r>
                <a:r>
                  <a:rPr lang="de-DE" dirty="0" smtClean="0"/>
                  <a:t>Approximation</a:t>
                </a:r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6"/>
                <a:ext cx="10515600" cy="862096"/>
              </a:xfrm>
              <a:blipFill rotWithShape="0">
                <a:blip r:embed="rId2"/>
                <a:stretch>
                  <a:fillRect l="-2377" t="-12766" b="-248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3474"/>
                <a:ext cx="10515600" cy="4853489"/>
              </a:xfrm>
            </p:spPr>
            <p:txBody>
              <a:bodyPr/>
              <a:lstStyle/>
              <a:p>
                <a:r>
                  <a:rPr lang="de-DE" dirty="0" smtClean="0"/>
                  <a:t>Die Ausgabe des Algorithmus 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 smtClean="0"/>
                  <a:t> für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de-DE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de-DE" dirty="0" smtClean="0"/>
                  <a:t>Sei Z die exakte Lösung.</a:t>
                </a:r>
              </a:p>
              <a:p>
                <a:r>
                  <a:rPr lang="de-DE" dirty="0"/>
                  <a:t>Nach Definition von </a:t>
                </a:r>
                <a14:m>
                  <m:oMath xmlns:m="http://schemas.openxmlformats.org/officeDocument/2006/math">
                    <m:r>
                      <a:rPr lang="de-DE" i="1"/>
                      <m:t>𝑗</m:t>
                    </m:r>
                    <m:r>
                      <a:rPr lang="de-DE" i="1"/>
                      <m:t>′</m:t>
                    </m:r>
                  </m:oMath>
                </a14:m>
                <a:r>
                  <a:rPr lang="de-DE" dirty="0"/>
                  <a:t> und der eben gezeigten Abschätzung gilt</a:t>
                </a:r>
                <a:r>
                  <a:rPr lang="de-DE" dirty="0" smtClean="0"/>
                  <a:t>:</a:t>
                </a:r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𝐶</m:t>
                      </m:r>
                      <m:r>
                        <a:rPr lang="de-DE" i="1"/>
                        <m:t>&lt;</m:t>
                      </m:r>
                      <m:r>
                        <a:rPr lang="de-DE" i="1"/>
                        <m:t>𝑇</m:t>
                      </m:r>
                      <m:r>
                        <a:rPr lang="de-DE" i="1"/>
                        <m:t>[</m:t>
                      </m:r>
                      <m:r>
                        <a:rPr lang="de-DE" i="1"/>
                        <m:t>𝑛</m:t>
                      </m:r>
                      <m:r>
                        <a:rPr lang="de-DE" i="1"/>
                        <m:t>,</m:t>
                      </m:r>
                      <m:sSup>
                        <m:sSupPr>
                          <m:ctrlPr>
                            <a:rPr lang="de-DE" i="1"/>
                          </m:ctrlPr>
                        </m:sSupPr>
                        <m:e>
                          <m:r>
                            <a:rPr lang="de-DE" i="1"/>
                            <m:t>𝑗</m:t>
                          </m:r>
                        </m:e>
                        <m:sup>
                          <m:r>
                            <a:rPr lang="de-DE" i="1"/>
                            <m:t>′</m:t>
                          </m:r>
                        </m:sup>
                      </m:sSup>
                      <m:r>
                        <a:rPr lang="de-DE" i="1"/>
                        <m:t>+1]≤ </m:t>
                      </m:r>
                      <m:r>
                        <a:rPr lang="de-DE" i="1"/>
                        <m:t>𝜏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𝑛</m:t>
                          </m:r>
                          <m:r>
                            <a:rPr lang="de-DE" i="1"/>
                            <m:t>,</m:t>
                          </m:r>
                          <m:sSup>
                            <m:sSupPr>
                              <m:ctrlPr>
                                <a:rPr lang="de-DE" i="1"/>
                              </m:ctrlPr>
                            </m:sSupPr>
                            <m:e>
                              <m:r>
                                <a:rPr lang="de-DE" i="1"/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de-DE" i="1"/>
                                  </m:ctrlPr>
                                </m:sSupPr>
                                <m:e>
                                  <m:r>
                                    <a:rPr lang="de-DE" i="1"/>
                                    <m:t>𝑗</m:t>
                                  </m:r>
                                </m:e>
                                <m:sup>
                                  <m:r>
                                    <a:rPr lang="de-DE" i="1"/>
                                    <m:t>′</m:t>
                                  </m:r>
                                </m:sup>
                              </m:sSup>
                              <m:r>
                                <a:rPr lang="de-DE" i="1"/>
                                <m:t>+1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/>
                  <a:t>Das bedeutet, dass der kleinste Rucksack </a:t>
                </a:r>
                <a14:m>
                  <m:oMath xmlns:m="http://schemas.openxmlformats.org/officeDocument/2006/math">
                    <m:r>
                      <a:rPr lang="de-DE" i="1"/>
                      <m:t>𝜏</m:t>
                    </m:r>
                    <m:d>
                      <m:dPr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𝑛</m:t>
                        </m:r>
                        <m:r>
                          <a:rPr lang="de-DE" i="1"/>
                          <m:t>,</m:t>
                        </m:r>
                        <m:sSup>
                          <m:sSupPr>
                            <m:ctrlPr>
                              <a:rPr lang="de-DE" i="1"/>
                            </m:ctrlPr>
                          </m:sSupPr>
                          <m:e>
                            <m:r>
                              <a:rPr lang="de-DE" i="1"/>
                              <m:t>𝑄</m:t>
                            </m:r>
                          </m:e>
                          <m:sup>
                            <m:sSup>
                              <m:sSupPr>
                                <m:ctrlPr>
                                  <a:rPr lang="de-DE" i="1"/>
                                </m:ctrlPr>
                              </m:sSupPr>
                              <m:e>
                                <m:r>
                                  <a:rPr lang="de-DE" i="1"/>
                                  <m:t>𝑗</m:t>
                                </m:r>
                              </m:e>
                              <m:sup>
                                <m:r>
                                  <a:rPr lang="de-DE" i="1"/>
                                  <m:t>′</m:t>
                                </m:r>
                              </m:sup>
                            </m:sSup>
                            <m:r>
                              <a:rPr lang="de-DE" i="1"/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dirty="0"/>
                  <a:t>, für den 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𝑄</m:t>
                        </m:r>
                      </m:e>
                      <m:sup>
                        <m:sSup>
                          <m:sSupPr>
                            <m:ctrlPr>
                              <a:rPr lang="de-DE" i="1"/>
                            </m:ctrlPr>
                          </m:sSupPr>
                          <m:e>
                            <m:r>
                              <a:rPr lang="de-DE" i="1"/>
                              <m:t>𝑗</m:t>
                            </m:r>
                          </m:e>
                          <m:sup>
                            <m:r>
                              <a:rPr lang="de-DE" i="1"/>
                              <m:t>′</m:t>
                            </m:r>
                          </m:sup>
                        </m:sSup>
                        <m:r>
                          <a:rPr lang="de-DE" i="1"/>
                          <m:t>+1</m:t>
                        </m:r>
                      </m:sup>
                    </m:sSup>
                  </m:oMath>
                </a14:m>
                <a:r>
                  <a:rPr lang="de-DE" dirty="0"/>
                  <a:t> verschiedene gültige Bepackungen gibt, größer ist als C, also dass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𝑍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&gt;</m:t>
                    </m:r>
                    <m:r>
                      <a:rPr lang="de-DE" i="1"/>
                      <m:t>𝑍</m:t>
                    </m:r>
                  </m:oMath>
                </a14:m>
                <a:r>
                  <a:rPr lang="de-DE" dirty="0"/>
                  <a:t>.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3474"/>
                <a:ext cx="10515600" cy="4853489"/>
              </a:xfrm>
              <a:blipFill rotWithShape="0">
                <a:blip r:embed="rId3"/>
                <a:stretch>
                  <a:fillRect l="-1217" t="-17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506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Zeige </a:t>
                </a:r>
                <a:r>
                  <a:rPr lang="de-DE" dirty="0"/>
                  <a:t>nun </a:t>
                </a:r>
                <a14:m>
                  <m:oMath xmlns:m="http://schemas.openxmlformats.org/officeDocument/2006/math">
                    <m:r>
                      <a:rPr lang="de-DE" i="1"/>
                      <m:t>𝑍</m:t>
                    </m:r>
                    <m:r>
                      <a:rPr lang="de-DE" i="1"/>
                      <m:t>′≤(1+</m:t>
                    </m:r>
                    <m:r>
                      <a:rPr lang="de-DE" i="1"/>
                      <m:t>𝜀</m:t>
                    </m:r>
                    <m:r>
                      <a:rPr lang="de-DE" i="1"/>
                      <m:t>)⋅</m:t>
                    </m:r>
                    <m:r>
                      <a:rPr lang="de-DE" i="1"/>
                      <m:t>𝑍</m:t>
                    </m:r>
                  </m:oMath>
                </a14:m>
                <a:r>
                  <a:rPr lang="de-DE" dirty="0"/>
                  <a:t>:</a:t>
                </a:r>
                <a:br>
                  <a:rPr lang="de-DE" dirty="0"/>
                </a:br>
                <a:endParaRPr lang="de-DE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5820"/>
                <a:ext cx="10515600" cy="4884821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Nach </a:t>
                </a:r>
                <a:r>
                  <a:rPr lang="de-DE" dirty="0"/>
                  <a:t>Definition von </a:t>
                </a:r>
                <a14:m>
                  <m:oMath xmlns:m="http://schemas.openxmlformats.org/officeDocument/2006/math">
                    <m:r>
                      <a:rPr lang="de-DE" i="1"/>
                      <m:t>𝑗</m:t>
                    </m:r>
                    <m:r>
                      <a:rPr lang="de-DE" i="1"/>
                      <m:t>′</m:t>
                    </m:r>
                  </m:oMath>
                </a14:m>
                <a:r>
                  <a:rPr lang="de-DE" dirty="0"/>
                  <a:t> und unserer Abschätzung gilt</a:t>
                </a:r>
                <a:r>
                  <a:rPr lang="de-DE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𝜏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𝑛</m:t>
                          </m:r>
                          <m:r>
                            <a:rPr lang="de-DE" i="1"/>
                            <m:t>,</m:t>
                          </m:r>
                          <m:sSup>
                            <m:sSupPr>
                              <m:ctrlPr>
                                <a:rPr lang="de-DE" i="1"/>
                              </m:ctrlPr>
                            </m:sSupPr>
                            <m:e>
                              <m:r>
                                <a:rPr lang="de-DE" i="1"/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de-DE" i="1"/>
                                  </m:ctrlPr>
                                </m:sSupPr>
                                <m:e>
                                  <m:r>
                                    <a:rPr lang="de-DE" i="1"/>
                                    <m:t>𝑗</m:t>
                                  </m:r>
                                </m:e>
                                <m:sup>
                                  <m:r>
                                    <a:rPr lang="de-DE" i="1"/>
                                    <m:t>′</m:t>
                                  </m:r>
                                </m:sup>
                              </m:sSup>
                              <m:r>
                                <a:rPr lang="de-DE" i="1"/>
                                <m:t>−</m:t>
                              </m:r>
                              <m:r>
                                <a:rPr lang="de-DE" i="1"/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de-DE" i="1"/>
                        <m:t>≤</m:t>
                      </m:r>
                      <m:r>
                        <a:rPr lang="de-DE" i="1"/>
                        <m:t>𝑇</m:t>
                      </m:r>
                      <m:r>
                        <a:rPr lang="de-DE" i="1"/>
                        <m:t>[</m:t>
                      </m:r>
                      <m:r>
                        <a:rPr lang="de-DE" i="1"/>
                        <m:t>𝑛</m:t>
                      </m:r>
                      <m:r>
                        <a:rPr lang="de-DE" i="1"/>
                        <m:t>,</m:t>
                      </m:r>
                      <m:sSup>
                        <m:sSupPr>
                          <m:ctrlPr>
                            <a:rPr lang="de-DE" i="1"/>
                          </m:ctrlPr>
                        </m:sSupPr>
                        <m:e>
                          <m:r>
                            <a:rPr lang="de-DE" i="1"/>
                            <m:t>𝑗</m:t>
                          </m:r>
                        </m:e>
                        <m:sup>
                          <m:r>
                            <a:rPr lang="de-DE" i="1"/>
                            <m:t>′</m:t>
                          </m:r>
                        </m:sup>
                      </m:sSup>
                      <m:r>
                        <a:rPr lang="de-DE" i="1"/>
                        <m:t>]≤</m:t>
                      </m:r>
                      <m:r>
                        <a:rPr lang="de-DE" i="1"/>
                        <m:t>𝐶</m:t>
                      </m:r>
                    </m:oMath>
                  </m:oMathPara>
                </a14:m>
                <a:endParaRPr lang="de-DE" dirty="0" smtClean="0"/>
              </a:p>
              <a:p>
                <a:r>
                  <a:rPr lang="de-DE" dirty="0"/>
                  <a:t>Das bedeutet, dass der kleinste Rucksack, für den 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𝑄</m:t>
                        </m:r>
                      </m:e>
                      <m:sup>
                        <m:sSup>
                          <m:sSupPr>
                            <m:ctrlPr>
                              <a:rPr lang="de-DE" i="1"/>
                            </m:ctrlPr>
                          </m:sSupPr>
                          <m:e>
                            <m:r>
                              <a:rPr lang="de-DE" i="1"/>
                              <m:t>𝑗</m:t>
                            </m:r>
                          </m:e>
                          <m:sup>
                            <m:r>
                              <a:rPr lang="de-DE" i="1"/>
                              <m:t>′</m:t>
                            </m:r>
                          </m:sup>
                        </m:sSup>
                        <m:r>
                          <a:rPr lang="de-DE" i="1"/>
                          <m:t>−</m:t>
                        </m:r>
                        <m:r>
                          <a:rPr lang="de-DE" i="1"/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verschiedene gültige Bepackungen gibt, nicht größer ist als C und dass es somit auf jeden Fall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𝑄</m:t>
                        </m:r>
                      </m:e>
                      <m:sup>
                        <m:sSup>
                          <m:sSupPr>
                            <m:ctrlPr>
                              <a:rPr lang="de-DE" i="1"/>
                            </m:ctrlPr>
                          </m:sSupPr>
                          <m:e>
                            <m:r>
                              <a:rPr lang="de-DE" i="1"/>
                              <m:t>𝑗</m:t>
                            </m:r>
                          </m:e>
                          <m:sup>
                            <m:r>
                              <a:rPr lang="de-DE" i="1"/>
                              <m:t>′</m:t>
                            </m:r>
                          </m:sup>
                        </m:sSup>
                        <m:r>
                          <a:rPr lang="de-DE" i="1"/>
                          <m:t>−</m:t>
                        </m:r>
                        <m:r>
                          <a:rPr lang="de-DE" i="1"/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gültige Bepackungen für einen Rucksack mit der Kapazität C gibt. Damit erhalten wir </a:t>
                </a:r>
                <a14:m>
                  <m:oMath xmlns:m="http://schemas.openxmlformats.org/officeDocument/2006/math">
                    <m:r>
                      <a:rPr lang="de-DE" i="1"/>
                      <m:t>𝑍</m:t>
                    </m:r>
                    <m:r>
                      <a:rPr lang="de-DE" i="1"/>
                      <m:t>≥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𝑄</m:t>
                        </m:r>
                      </m:e>
                      <m:sup>
                        <m:sSup>
                          <m:sSupPr>
                            <m:ctrlPr>
                              <a:rPr lang="de-DE" i="1"/>
                            </m:ctrlPr>
                          </m:sSupPr>
                          <m:e>
                            <m:r>
                              <a:rPr lang="de-DE" i="1"/>
                              <m:t>𝑗</m:t>
                            </m:r>
                          </m:e>
                          <m:sup>
                            <m:r>
                              <a:rPr lang="de-DE" i="1"/>
                              <m:t>′</m:t>
                            </m:r>
                          </m:sup>
                        </m:sSup>
                        <m:r>
                          <a:rPr lang="de-DE" i="1"/>
                          <m:t>−</m:t>
                        </m:r>
                        <m:r>
                          <a:rPr lang="de-DE" i="1"/>
                          <m:t>𝑛</m:t>
                        </m:r>
                      </m:sup>
                    </m:sSup>
                  </m:oMath>
                </a14:m>
                <a:r>
                  <a:rPr lang="de-DE" dirty="0"/>
                  <a:t> und mithin:</a:t>
                </a:r>
              </a:p>
              <a:p>
                <a:pPr marL="0" indent="0">
                  <a:buNone/>
                </a:pPr>
                <a:endParaRPr lang="de-DE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i="1"/>
                          </m:ctrlPr>
                        </m:fPr>
                        <m:num>
                          <m:r>
                            <a:rPr lang="de-DE" i="1"/>
                            <m:t>𝑍</m:t>
                          </m:r>
                          <m:r>
                            <a:rPr lang="de-DE" i="1"/>
                            <m:t>′</m:t>
                          </m:r>
                        </m:num>
                        <m:den>
                          <m:r>
                            <a:rPr lang="de-DE" i="1"/>
                            <m:t>𝑍</m:t>
                          </m:r>
                        </m:den>
                      </m:f>
                      <m:r>
                        <a:rPr lang="de-DE" i="1"/>
                        <m:t>=</m:t>
                      </m:r>
                      <m:f>
                        <m:fPr>
                          <m:ctrlPr>
                            <a:rPr lang="de-DE" i="1"/>
                          </m:ctrlPr>
                        </m:fPr>
                        <m:num>
                          <m:sSup>
                            <m:sSupPr>
                              <m:ctrlPr>
                                <a:rPr lang="de-DE" i="1"/>
                              </m:ctrlPr>
                            </m:sSupPr>
                            <m:e>
                              <m:r>
                                <a:rPr lang="de-DE" i="1"/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de-DE" i="1"/>
                                  </m:ctrlPr>
                                </m:sSupPr>
                                <m:e>
                                  <m:r>
                                    <a:rPr lang="de-DE" i="1"/>
                                    <m:t>𝑗</m:t>
                                  </m:r>
                                </m:e>
                                <m:sup>
                                  <m:r>
                                    <a:rPr lang="de-DE" i="1"/>
                                    <m:t>′</m:t>
                                  </m:r>
                                </m:sup>
                              </m:sSup>
                              <m:r>
                                <a:rPr lang="de-DE" i="1"/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i="1"/>
                            <m:t>𝑍</m:t>
                          </m:r>
                        </m:den>
                      </m:f>
                      <m:r>
                        <a:rPr lang="de-DE" i="1"/>
                        <m:t>≤</m:t>
                      </m:r>
                      <m:f>
                        <m:fPr>
                          <m:ctrlPr>
                            <a:rPr lang="de-DE" i="1"/>
                          </m:ctrlPr>
                        </m:fPr>
                        <m:num>
                          <m:sSup>
                            <m:sSupPr>
                              <m:ctrlPr>
                                <a:rPr lang="de-DE" i="1"/>
                              </m:ctrlPr>
                            </m:sSupPr>
                            <m:e>
                              <m:r>
                                <a:rPr lang="de-DE" i="1"/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de-DE" i="1"/>
                                  </m:ctrlPr>
                                </m:sSupPr>
                                <m:e>
                                  <m:r>
                                    <a:rPr lang="de-DE" i="1"/>
                                    <m:t>𝑗</m:t>
                                  </m:r>
                                </m:e>
                                <m:sup>
                                  <m:r>
                                    <a:rPr lang="de-DE" i="1"/>
                                    <m:t>′</m:t>
                                  </m:r>
                                </m:sup>
                              </m:sSup>
                              <m:r>
                                <a:rPr lang="de-DE" i="1"/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i="1"/>
                              </m:ctrlPr>
                            </m:sSupPr>
                            <m:e>
                              <m:r>
                                <a:rPr lang="de-DE" i="1"/>
                                <m:t>𝑄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de-DE" i="1"/>
                                  </m:ctrlPr>
                                </m:sSupPr>
                                <m:e>
                                  <m:r>
                                    <a:rPr lang="de-DE" i="1"/>
                                    <m:t>𝑗</m:t>
                                  </m:r>
                                </m:e>
                                <m:sup>
                                  <m:r>
                                    <a:rPr lang="de-DE" i="1"/>
                                    <m:t>′</m:t>
                                  </m:r>
                                </m:sup>
                              </m:sSup>
                              <m:r>
                                <a:rPr lang="de-DE" i="1"/>
                                <m:t>−</m:t>
                              </m:r>
                              <m:r>
                                <a:rPr lang="de-DE" i="1"/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de-DE" i="1"/>
                        <m:t>=</m:t>
                      </m:r>
                      <m:sSup>
                        <m:sSupPr>
                          <m:ctrlPr>
                            <a:rPr lang="de-DE" i="1"/>
                          </m:ctrlPr>
                        </m:sSupPr>
                        <m:e>
                          <m:r>
                            <a:rPr lang="de-DE" i="1"/>
                            <m:t>𝑄</m:t>
                          </m:r>
                        </m:e>
                        <m:sup>
                          <m:r>
                            <a:rPr lang="de-DE" i="1"/>
                            <m:t>𝑛</m:t>
                          </m:r>
                          <m:r>
                            <a:rPr lang="de-DE" i="1"/>
                            <m:t>+1</m:t>
                          </m:r>
                        </m:sup>
                      </m:sSup>
                      <m:r>
                        <a:rPr lang="de-DE" i="1"/>
                        <m:t>=</m:t>
                      </m:r>
                      <m:sSup>
                        <m:sSupPr>
                          <m:ctrlPr>
                            <a:rPr lang="de-DE" i="1"/>
                          </m:ctrlPr>
                        </m:sSupPr>
                        <m:e>
                          <m:d>
                            <m:dPr>
                              <m:ctrlPr>
                                <a:rPr lang="de-DE" i="1"/>
                              </m:ctrlPr>
                            </m:dPr>
                            <m:e>
                              <m:r>
                                <a:rPr lang="de-DE" i="1"/>
                                <m:t>1+</m:t>
                              </m:r>
                              <m:f>
                                <m:fPr>
                                  <m:ctrlPr>
                                    <a:rPr lang="de-DE" i="1"/>
                                  </m:ctrlPr>
                                </m:fPr>
                                <m:num>
                                  <m:r>
                                    <a:rPr lang="de-DE" i="1"/>
                                    <m:t>𝜀</m:t>
                                  </m:r>
                                </m:num>
                                <m:den>
                                  <m:r>
                                    <a:rPr lang="de-DE" i="1"/>
                                    <m:t>𝑛</m:t>
                                  </m:r>
                                  <m:r>
                                    <a:rPr lang="de-DE" i="1"/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i="1"/>
                            <m:t>𝑛</m:t>
                          </m:r>
                          <m:r>
                            <a:rPr lang="de-DE" i="1"/>
                            <m:t>+1</m:t>
                          </m:r>
                        </m:sup>
                      </m:sSup>
                      <m:r>
                        <a:rPr lang="de-DE" i="1"/>
                        <m:t>≤</m:t>
                      </m:r>
                      <m:sSup>
                        <m:sSupPr>
                          <m:ctrlPr>
                            <a:rPr lang="de-DE" i="1"/>
                          </m:ctrlPr>
                        </m:sSupPr>
                        <m:e>
                          <m:r>
                            <a:rPr lang="de-DE" i="1"/>
                            <m:t>𝑒</m:t>
                          </m:r>
                        </m:e>
                        <m:sup>
                          <m:r>
                            <a:rPr lang="de-DE" i="1"/>
                            <m:t>𝜀</m:t>
                          </m:r>
                        </m:sup>
                      </m:sSup>
                      <m:r>
                        <a:rPr lang="de-DE" i="1"/>
                        <m:t>≈(1+</m:t>
                      </m:r>
                      <m:r>
                        <a:rPr lang="de-DE" i="1"/>
                        <m:t>𝜀</m:t>
                      </m:r>
                      <m:r>
                        <a:rPr lang="de-DE" i="1"/>
                        <m:t>)</m:t>
                      </m:r>
                    </m:oMath>
                  </m:oMathPara>
                </a14:m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5820"/>
                <a:ext cx="10515600" cy="4884821"/>
              </a:xfrm>
              <a:blipFill rotWithShape="0">
                <a:blip r:embed="rId3"/>
                <a:stretch>
                  <a:fillRect l="-1043" t="-2122" r="-16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47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02253" cy="3424822"/>
          </a:xfrm>
        </p:spPr>
        <p:txBody>
          <a:bodyPr/>
          <a:lstStyle/>
          <a:p>
            <a:pPr algn="ctr"/>
            <a:r>
              <a:rPr lang="de-DE" dirty="0" smtClean="0"/>
              <a:t>Randomisiertes polynomielles Approximationsschema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Ansatz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Definiere </a:t>
                </a:r>
                <a14:m>
                  <m:oMath xmlns:m="http://schemas.openxmlformats.org/officeDocument/2006/math">
                    <m:r>
                      <a:rPr lang="de-DE" i="1"/>
                      <m:t>𝐹</m:t>
                    </m:r>
                    <m:d>
                      <m:dPr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𝑟</m:t>
                        </m:r>
                        <m:r>
                          <a:rPr lang="de-DE" i="1"/>
                          <m:t>,</m:t>
                        </m:r>
                        <m:r>
                          <a:rPr lang="de-DE" i="1"/>
                          <m:t>𝑐</m:t>
                        </m:r>
                      </m:e>
                    </m:d>
                    <m:r>
                      <a:rPr lang="de-DE" i="1"/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de-DE" i="1"/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/>
                            </m:ctrlPr>
                          </m:dPr>
                          <m:e>
                            <m:r>
                              <a:rPr lang="de-DE" i="1"/>
                              <m:t>𝐵</m:t>
                            </m:r>
                            <m:r>
                              <a:rPr lang="de-DE" i="1"/>
                              <m:t>∈</m:t>
                            </m:r>
                            <m:r>
                              <a:rPr lang="de-DE" i="1"/>
                              <m:t>𝑃</m:t>
                            </m:r>
                            <m:d>
                              <m:dPr>
                                <m:ctrlPr>
                                  <a:rPr lang="de-DE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/>
                                    </m:ctrlPr>
                                  </m:sSubPr>
                                  <m:e>
                                    <m:r>
                                      <a:rPr lang="de-DE" i="1"/>
                                      <m:t>𝑊</m:t>
                                    </m:r>
                                  </m:e>
                                  <m:sub>
                                    <m:r>
                                      <a:rPr lang="de-DE" i="1"/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i="1"/>
                              <m:t> :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de-DE" i="1"/>
                                </m:ctrlPr>
                              </m:naryPr>
                              <m:sub>
                                <m:r>
                                  <a:rPr lang="de-DE" i="1"/>
                                  <m:t>𝑤</m:t>
                                </m:r>
                                <m:r>
                                  <a:rPr lang="de-DE" i="1"/>
                                  <m:t>∈</m:t>
                                </m:r>
                                <m:r>
                                  <a:rPr lang="de-DE" i="1"/>
                                  <m:t>𝐵</m:t>
                                </m:r>
                              </m:sub>
                              <m:sup/>
                              <m:e>
                                <m:r>
                                  <a:rPr lang="de-DE" i="1"/>
                                  <m:t>𝑤</m:t>
                                </m:r>
                              </m:e>
                            </m:nary>
                            <m:r>
                              <a:rPr lang="de-DE" i="1"/>
                              <m:t>≤</m:t>
                            </m:r>
                            <m:r>
                              <a:rPr lang="de-DE" i="1"/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de-DE" dirty="0" smtClean="0"/>
              </a:p>
              <a:p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/>
                      <m:t>𝐹</m:t>
                    </m:r>
                    <m:d>
                      <m:dPr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𝑛</m:t>
                        </m:r>
                        <m:r>
                          <a:rPr lang="de-DE" i="1"/>
                          <m:t>,</m:t>
                        </m:r>
                        <m:r>
                          <a:rPr lang="de-DE" i="1"/>
                          <m:t>𝐶</m:t>
                        </m:r>
                      </m:e>
                    </m:d>
                    <m:r>
                      <a:rPr lang="de-DE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i="1"/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/>
                            </m:ctrlPr>
                          </m:dPr>
                          <m:e>
                            <m:r>
                              <a:rPr lang="de-DE" i="1"/>
                              <m:t>𝐵</m:t>
                            </m:r>
                            <m:r>
                              <a:rPr lang="de-DE" i="1"/>
                              <m:t>∈</m:t>
                            </m:r>
                            <m:r>
                              <a:rPr lang="de-DE" i="1"/>
                              <m:t>𝑃</m:t>
                            </m:r>
                            <m:d>
                              <m:dPr>
                                <m:ctrlPr>
                                  <a:rPr lang="de-DE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/>
                                    </m:ctrlPr>
                                  </m:sSubPr>
                                  <m:e>
                                    <m:r>
                                      <a:rPr lang="de-DE" i="1"/>
                                      <m:t>𝑊</m:t>
                                    </m:r>
                                  </m:e>
                                  <m:sub>
                                    <m:r>
                                      <a:rPr lang="de-DE" i="1"/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i="1"/>
                              <m:t> :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de-DE" i="1"/>
                                </m:ctrlPr>
                              </m:naryPr>
                              <m:sub>
                                <m:r>
                                  <a:rPr lang="de-DE" i="1"/>
                                  <m:t>𝑤</m:t>
                                </m:r>
                                <m:r>
                                  <a:rPr lang="de-DE" i="1"/>
                                  <m:t>∈</m:t>
                                </m:r>
                                <m:r>
                                  <a:rPr lang="de-DE" i="1"/>
                                  <m:t>𝐵</m:t>
                                </m:r>
                              </m:sub>
                              <m:sup/>
                              <m:e>
                                <m:r>
                                  <a:rPr lang="de-DE" i="1"/>
                                  <m:t>𝑤</m:t>
                                </m:r>
                              </m:e>
                            </m:nary>
                            <m:r>
                              <a:rPr lang="de-DE" i="1"/>
                              <m:t>≤</m:t>
                            </m:r>
                            <m:r>
                              <a:rPr lang="de-DE" i="1"/>
                              <m:t>𝐶</m:t>
                            </m:r>
                          </m:e>
                        </m:d>
                      </m:e>
                    </m:d>
                  </m:oMath>
                </a14:m>
                <a:r>
                  <a:rPr lang="de-DE" dirty="0" smtClean="0"/>
                  <a:t> ist exakte Lösung des Problems.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80"/>
          </a:xfrm>
        </p:spPr>
        <p:txBody>
          <a:bodyPr/>
          <a:lstStyle/>
          <a:p>
            <a:r>
              <a:rPr lang="de-DE" dirty="0" smtClean="0"/>
              <a:t>Äquivalente rekursive Formulierung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67853"/>
                <a:ext cx="10515600" cy="470911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 :</m:t>
                            </m:r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/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nary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pPr marL="0" indent="0" algn="ctr">
                  <a:buNone/>
                </a:pPr>
                <a:r>
                  <a:rPr lang="de-DE" dirty="0" smtClean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1,</m:t>
                        </m:r>
                        <m:r>
                          <a:rPr lang="de-DE" i="1"/>
                          <m:t>𝑐</m:t>
                        </m:r>
                      </m:e>
                    </m:d>
                    <m:r>
                      <a:rPr lang="de-DE" i="1"/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i="1"/>
                        </m:ctrlPr>
                      </m:dPr>
                      <m:e>
                        <m:eqArr>
                          <m:eqArrPr>
                            <m:ctrlPr>
                              <a:rPr lang="de-DE" i="1"/>
                            </m:ctrlPr>
                          </m:eqArrPr>
                          <m:e>
                            <m:r>
                              <a:rPr lang="de-DE" i="1"/>
                              <m:t>1,  </m:t>
                            </m:r>
                            <m:r>
                              <a:rPr lang="de-DE" i="1"/>
                              <m:t>𝑐</m:t>
                            </m:r>
                            <m:r>
                              <a:rPr lang="de-DE" i="1"/>
                              <m:t>&lt;</m:t>
                            </m:r>
                            <m:sSub>
                              <m:sSubPr>
                                <m:ctrlPr>
                                  <a:rPr lang="de-DE" i="1"/>
                                </m:ctrlPr>
                              </m:sSubPr>
                              <m:e>
                                <m:r>
                                  <a:rPr lang="de-DE" i="1"/>
                                  <m:t>𝑤</m:t>
                                </m:r>
                              </m:e>
                              <m:sub>
                                <m:r>
                                  <a:rPr lang="de-DE" i="1"/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de-DE" i="1"/>
                              <m:t>2,  </m:t>
                            </m:r>
                            <m:r>
                              <a:rPr lang="de-DE" i="1"/>
                              <m:t>𝑐</m:t>
                            </m:r>
                            <m:r>
                              <a:rPr lang="de-DE" i="1"/>
                              <m:t>≥</m:t>
                            </m:r>
                            <m:sSub>
                              <m:sSubPr>
                                <m:ctrlPr>
                                  <a:rPr lang="de-DE" i="1"/>
                                </m:ctrlPr>
                              </m:sSubPr>
                              <m:e>
                                <m:r>
                                  <a:rPr lang="de-DE" i="1"/>
                                  <m:t>𝑤</m:t>
                                </m:r>
                              </m:e>
                              <m:sub>
                                <m:r>
                                  <a:rPr lang="de-DE" i="1"/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/>
                        <m:t>𝐹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𝑟</m:t>
                          </m:r>
                          <m:r>
                            <a:rPr lang="de-DE" i="1"/>
                            <m:t>,</m:t>
                          </m:r>
                          <m:r>
                            <a:rPr lang="de-DE" i="1"/>
                            <m:t>𝑐</m:t>
                          </m:r>
                        </m:e>
                      </m:d>
                      <m:r>
                        <a:rPr lang="de-DE" i="1"/>
                        <m:t>=</m:t>
                      </m:r>
                      <m:r>
                        <a:rPr lang="de-DE" i="1"/>
                        <m:t>𝐹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𝑟</m:t>
                          </m:r>
                          <m:r>
                            <a:rPr lang="de-DE" i="1"/>
                            <m:t>−1,</m:t>
                          </m:r>
                          <m:r>
                            <a:rPr lang="de-DE" i="1"/>
                            <m:t>𝑐</m:t>
                          </m:r>
                        </m:e>
                      </m:d>
                      <m:r>
                        <a:rPr lang="de-DE" i="1"/>
                        <m:t>+</m:t>
                      </m:r>
                      <m:r>
                        <a:rPr lang="de-DE" i="1"/>
                        <m:t>𝐹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𝑟</m:t>
                          </m:r>
                          <m:r>
                            <a:rPr lang="de-DE" i="1"/>
                            <m:t>−1,</m:t>
                          </m:r>
                          <m:r>
                            <a:rPr lang="de-DE" i="1"/>
                            <m:t>𝑐</m:t>
                          </m:r>
                          <m:r>
                            <a:rPr lang="de-DE" i="1"/>
                            <m:t>−</m:t>
                          </m:r>
                          <m:sSub>
                            <m:sSubPr>
                              <m:ctrlPr>
                                <a:rPr lang="de-DE" i="1"/>
                              </m:ctrlPr>
                            </m:sSubPr>
                            <m:e>
                              <m:r>
                                <a:rPr lang="de-DE" i="1"/>
                                <m:t>𝑤</m:t>
                              </m:r>
                            </m:e>
                            <m:sub>
                              <m:r>
                                <a:rPr lang="de-DE" i="1"/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de-DE" i="1"/>
                        <m:t>  (</m:t>
                      </m:r>
                      <m:r>
                        <a:rPr lang="de-DE" i="1"/>
                        <m:t>𝑟</m:t>
                      </m:r>
                      <m:r>
                        <a:rPr lang="de-DE" i="1"/>
                        <m:t>≥2)</m:t>
                      </m:r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Warum gilt der Rekursionsanfang? 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67853"/>
                <a:ext cx="10515600" cy="4709110"/>
              </a:xfrm>
              <a:blipFill rotWithShape="0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09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Gültigkeit der rekursiven Beziehung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21105" y="1251284"/>
                <a:ext cx="11333748" cy="492567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i="1" smtClean="0"/>
                        <m:t>𝐹</m:t>
                      </m:r>
                      <m:d>
                        <m:dPr>
                          <m:ctrlPr>
                            <a:rPr lang="de-DE" i="1"/>
                          </m:ctrlPr>
                        </m:dPr>
                        <m:e>
                          <m:r>
                            <a:rPr lang="de-DE" i="1"/>
                            <m:t>𝑟</m:t>
                          </m:r>
                          <m:r>
                            <a:rPr lang="de-DE" i="1"/>
                            <m:t>,</m:t>
                          </m:r>
                          <m:r>
                            <a:rPr lang="de-DE" i="1"/>
                            <m:t>𝑐</m:t>
                          </m:r>
                        </m:e>
                      </m:d>
                      <m:r>
                        <a:rPr lang="de-DE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i="1"/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/>
                              </m:ctrlPr>
                            </m:dPr>
                            <m:e>
                              <m:r>
                                <a:rPr lang="de-DE" i="1"/>
                                <m:t>𝐵</m:t>
                              </m:r>
                              <m:r>
                                <a:rPr lang="de-DE" i="1"/>
                                <m:t>∈</m:t>
                              </m:r>
                              <m:r>
                                <a:rPr lang="de-DE" i="1"/>
                                <m:t>𝑃</m:t>
                              </m:r>
                              <m:d>
                                <m:dPr>
                                  <m:ctrlPr>
                                    <a:rPr lang="de-DE" i="1"/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/>
                                      </m:ctrlPr>
                                    </m:sSubPr>
                                    <m:e>
                                      <m:r>
                                        <a:rPr lang="de-DE" i="1"/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de-DE" i="1"/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/>
                                <m:t> :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de-DE" i="1"/>
                                  </m:ctrlPr>
                                </m:naryPr>
                                <m:sub>
                                  <m:r>
                                    <a:rPr lang="de-DE" i="1"/>
                                    <m:t>𝑤</m:t>
                                  </m:r>
                                  <m:r>
                                    <a:rPr lang="de-DE" i="1"/>
                                    <m:t>∈</m:t>
                                  </m:r>
                                  <m:r>
                                    <a:rPr lang="de-DE" i="1"/>
                                    <m:t>𝐵</m:t>
                                  </m:r>
                                </m:sub>
                                <m:sup/>
                                <m:e>
                                  <m:r>
                                    <a:rPr lang="de-DE" i="1"/>
                                    <m:t>𝑤</m:t>
                                  </m:r>
                                </m:e>
                              </m:nary>
                              <m:r>
                                <a:rPr lang="de-DE" i="1"/>
                                <m:t>≤</m:t>
                              </m:r>
                              <m:r>
                                <a:rPr lang="de-DE" i="1"/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nary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nary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… =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105" y="1251284"/>
                <a:ext cx="11333748" cy="492567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3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Dynamisches Programm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Berechne alle Funktionswerte als Tabelle</a:t>
            </a:r>
          </a:p>
          <a:p>
            <a:r>
              <a:rPr lang="de-DE" dirty="0" smtClean="0"/>
              <a:t>Problem: pseudopolynomiell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804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443"/>
          </a:xfrm>
        </p:spPr>
        <p:txBody>
          <a:bodyPr/>
          <a:lstStyle/>
          <a:p>
            <a:r>
              <a:rPr lang="de-DE" dirty="0" smtClean="0"/>
              <a:t>Idee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3947"/>
                <a:ext cx="10515600" cy="4673016"/>
              </a:xfrm>
            </p:spPr>
            <p:txBody>
              <a:bodyPr/>
              <a:lstStyle/>
              <a:p>
                <a:r>
                  <a:rPr lang="de-DE" dirty="0" smtClean="0"/>
                  <a:t>Approximiere </a:t>
                </a:r>
                <a14:m>
                  <m:oMath xmlns:m="http://schemas.openxmlformats.org/officeDocument/2006/math">
                    <m:r>
                      <a:rPr lang="de-DE" i="1"/>
                      <m:t>𝑆</m:t>
                    </m:r>
                    <m:r>
                      <a:rPr lang="de-DE" i="1"/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𝐵</m:t>
                        </m:r>
                        <m:r>
                          <a:rPr lang="de-DE" i="1"/>
                          <m:t>∈</m:t>
                        </m:r>
                        <m:r>
                          <a:rPr lang="de-DE" i="1"/>
                          <m:t>𝑃</m:t>
                        </m:r>
                        <m:d>
                          <m:dPr>
                            <m:ctrlPr>
                              <a:rPr lang="de-DE" i="1"/>
                            </m:ctrlPr>
                          </m:dPr>
                          <m:e>
                            <m:r>
                              <a:rPr lang="de-DE" i="1"/>
                              <m:t>𝑊</m:t>
                            </m:r>
                          </m:e>
                        </m:d>
                        <m:r>
                          <a:rPr lang="de-DE" i="1"/>
                          <m:t> :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de-DE" i="1"/>
                            </m:ctrlPr>
                          </m:naryPr>
                          <m:sub>
                            <m:r>
                              <a:rPr lang="de-DE" i="1"/>
                              <m:t>𝑤</m:t>
                            </m:r>
                            <m:r>
                              <a:rPr lang="de-DE" i="1"/>
                              <m:t>∈</m:t>
                            </m:r>
                            <m:r>
                              <a:rPr lang="de-DE" i="1"/>
                              <m:t>𝐵</m:t>
                            </m:r>
                          </m:sub>
                          <m:sup/>
                          <m:e>
                            <m:r>
                              <a:rPr lang="de-DE" i="1"/>
                              <m:t>𝑤</m:t>
                            </m:r>
                          </m:e>
                        </m:nary>
                        <m:r>
                          <a:rPr lang="de-DE" i="1"/>
                          <m:t>≤</m:t>
                        </m:r>
                        <m:r>
                          <a:rPr lang="de-DE" i="1"/>
                          <m:t>𝐶</m:t>
                        </m:r>
                      </m:e>
                    </m:d>
                  </m:oMath>
                </a14:m>
                <a:r>
                  <a:rPr lang="de-DE" dirty="0" smtClean="0"/>
                  <a:t> mit Monte-Carlo</a:t>
                </a:r>
              </a:p>
              <a:p>
                <a:r>
                  <a:rPr lang="de-DE" dirty="0" smtClean="0"/>
                  <a:t>Modifizierte Gewichte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𝑊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≔{</m:t>
                    </m:r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1</m:t>
                        </m:r>
                      </m:sub>
                    </m:sSub>
                    <m:r>
                      <a:rPr lang="de-DE" i="1"/>
                      <m:t>′,…,</m:t>
                    </m:r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𝑟</m:t>
                        </m:r>
                      </m:sub>
                    </m:sSub>
                    <m:r>
                      <a:rPr lang="de-DE" i="1"/>
                      <m:t>′}</m:t>
                    </m:r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e-DE" i="1"/>
                        </m:ctrlPr>
                      </m:sSubSup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𝑗</m:t>
                        </m:r>
                      </m:sub>
                      <m:sup>
                        <m:r>
                          <a:rPr lang="de-DE" i="1"/>
                          <m:t>′</m:t>
                        </m:r>
                      </m:sup>
                    </m:sSubSup>
                    <m:r>
                      <a:rPr lang="de-DE" i="1"/>
                      <m:t>≔</m:t>
                    </m:r>
                    <m:d>
                      <m:dPr>
                        <m:begChr m:val="⌊"/>
                        <m:endChr m:val="⌋"/>
                        <m:ctrlPr>
                          <a:rPr lang="de-DE" i="1"/>
                        </m:ctrlPr>
                      </m:dPr>
                      <m:e>
                        <m:sSup>
                          <m:sSupPr>
                            <m:ctrlPr>
                              <a:rPr lang="de-DE" i="1"/>
                            </m:ctrlPr>
                          </m:sSupPr>
                          <m:e>
                            <m:r>
                              <a:rPr lang="de-DE" i="1"/>
                              <m:t>𝑛</m:t>
                            </m:r>
                          </m:e>
                          <m:sup>
                            <m:r>
                              <a:rPr lang="de-DE" i="1"/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de-DE" i="1"/>
                            </m:ctrlPr>
                          </m:sSubPr>
                          <m:e>
                            <m:r>
                              <a:rPr lang="de-DE" i="1"/>
                              <m:t>𝑤</m:t>
                            </m:r>
                          </m:e>
                          <m:sub>
                            <m:r>
                              <a:rPr lang="de-DE" i="1"/>
                              <m:t>𝑗</m:t>
                            </m:r>
                          </m:sub>
                        </m:sSub>
                        <m:r>
                          <a:rPr lang="de-DE" i="1"/>
                          <m:t>/</m:t>
                        </m:r>
                        <m:r>
                          <a:rPr lang="de-DE" i="1"/>
                          <m:t>𝐶</m:t>
                        </m:r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/>
                      <m:t>𝐾</m:t>
                    </m:r>
                    <m:r>
                      <a:rPr lang="de-DE" i="1"/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𝐵</m:t>
                        </m:r>
                        <m:r>
                          <a:rPr lang="de-DE" i="1"/>
                          <m:t>∈</m:t>
                        </m:r>
                        <m:r>
                          <a:rPr lang="de-DE" i="1"/>
                          <m:t>𝑃</m:t>
                        </m:r>
                        <m:d>
                          <m:dPr>
                            <m:ctrlPr>
                              <a:rPr lang="de-DE" i="1"/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i="1"/>
                                </m:ctrlPr>
                              </m:sSupPr>
                              <m:e>
                                <m:r>
                                  <a:rPr lang="de-DE" i="1"/>
                                  <m:t>𝑊</m:t>
                                </m:r>
                              </m:e>
                              <m:sup>
                                <m:r>
                                  <a:rPr lang="de-DE" i="1"/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de-DE" i="1"/>
                          <m:t> :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de-DE" i="1"/>
                            </m:ctrlPr>
                          </m:naryPr>
                          <m:sub>
                            <m:r>
                              <a:rPr lang="de-DE" i="1"/>
                              <m:t>𝑤</m:t>
                            </m:r>
                            <m:r>
                              <a:rPr lang="de-DE" i="1"/>
                              <m:t>∈</m:t>
                            </m:r>
                            <m:r>
                              <a:rPr lang="de-DE" i="1"/>
                              <m:t>𝐵</m:t>
                            </m:r>
                          </m:sub>
                          <m:sup/>
                          <m:e>
                            <m:r>
                              <a:rPr lang="de-DE" i="1"/>
                              <m:t>𝑤</m:t>
                            </m:r>
                          </m:e>
                        </m:nary>
                        <m:r>
                          <a:rPr lang="de-DE" i="1"/>
                          <m:t>≤</m:t>
                        </m:r>
                        <m:r>
                          <a:rPr lang="de-DE" i="1"/>
                          <m:t>𝑛</m:t>
                        </m:r>
                        <m:r>
                          <a:rPr lang="de-DE" i="1"/>
                          <m:t>²</m:t>
                        </m:r>
                      </m:e>
                    </m:d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𝐾</m:t>
                        </m:r>
                      </m:e>
                    </m:d>
                  </m:oMath>
                </a14:m>
                <a:r>
                  <a:rPr lang="de-DE" dirty="0" smtClean="0"/>
                  <a:t> mit dynamischem Programm berechnen.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𝑆</m:t>
                        </m:r>
                      </m:e>
                      <m:sup>
                        <m:r>
                          <a:rPr lang="de-DE" i="1"/>
                          <m:t>′</m:t>
                        </m:r>
                      </m:sup>
                    </m:sSup>
                    <m:r>
                      <a:rPr lang="de-DE" i="1"/>
                      <m:t>≔{</m:t>
                    </m:r>
                    <m:sSub>
                      <m:sSubPr>
                        <m:ctrlPr>
                          <a:rPr lang="de-DE" i="1"/>
                        </m:ctrlPr>
                      </m:sSub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𝑗</m:t>
                        </m:r>
                      </m:sub>
                    </m:sSub>
                    <m:r>
                      <a:rPr lang="de-DE" i="1"/>
                      <m:t> :</m:t>
                    </m:r>
                    <m:sSubSup>
                      <m:sSubSupPr>
                        <m:ctrlPr>
                          <a:rPr lang="de-DE" i="1"/>
                        </m:ctrlPr>
                      </m:sSubSupPr>
                      <m:e>
                        <m:r>
                          <a:rPr lang="de-DE" i="1"/>
                          <m:t>𝑤</m:t>
                        </m:r>
                      </m:e>
                      <m:sub>
                        <m:r>
                          <a:rPr lang="de-DE" i="1"/>
                          <m:t>𝑗</m:t>
                        </m:r>
                      </m:sub>
                      <m:sup>
                        <m:r>
                          <a:rPr lang="de-DE" i="1"/>
                          <m:t>′</m:t>
                        </m:r>
                      </m:sup>
                    </m:sSubSup>
                    <m:r>
                      <a:rPr lang="de-DE" i="1"/>
                      <m:t>∈</m:t>
                    </m:r>
                    <m:r>
                      <a:rPr lang="de-DE" i="1"/>
                      <m:t>𝐾</m:t>
                    </m:r>
                    <m:r>
                      <a:rPr lang="de-DE" i="1"/>
                      <m:t>}</m:t>
                    </m:r>
                  </m:oMath>
                </a14:m>
                <a:endParaRPr lang="de-DE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𝐾</m:t>
                        </m:r>
                      </m:e>
                    </m:d>
                    <m:r>
                      <a:rPr lang="de-DE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𝑆</m:t>
                        </m:r>
                        <m:r>
                          <a:rPr lang="de-DE" i="1"/>
                          <m:t>′</m:t>
                        </m:r>
                      </m:e>
                    </m:d>
                  </m:oMath>
                </a14:m>
                <a:endParaRPr lang="de-DE" dirty="0" smtClean="0"/>
              </a:p>
              <a:p>
                <a:r>
                  <a:rPr lang="de-DE" dirty="0" smtClean="0"/>
                  <a:t>Verwende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de-DE" dirty="0" smtClean="0"/>
                  <a:t> und das </a:t>
                </a:r>
                <a:r>
                  <a:rPr lang="de-DE" dirty="0" err="1" smtClean="0"/>
                  <a:t>dyn</a:t>
                </a:r>
                <a:r>
                  <a:rPr lang="de-DE" dirty="0" smtClean="0"/>
                  <a:t>. Programm für K für Monte-Carlo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3947"/>
                <a:ext cx="10515600" cy="4673016"/>
              </a:xfrm>
              <a:blipFill rotWithShape="0">
                <a:blip r:embed="rId2"/>
                <a:stretch>
                  <a:fillRect l="-1043" t="-22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13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Breitbild</PresentationFormat>
  <Paragraphs>170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Counting Knapsack Solutions</vt:lpstr>
      <vt:lpstr>Definition des Problems</vt:lpstr>
      <vt:lpstr>Lösungsansatz:</vt:lpstr>
      <vt:lpstr>Randomisiertes polynomielles Approximationsschema</vt:lpstr>
      <vt:lpstr>Ansatz</vt:lpstr>
      <vt:lpstr>Äquivalente rekursive Formulierung</vt:lpstr>
      <vt:lpstr>Gültigkeit der rekursiven Beziehung</vt:lpstr>
      <vt:lpstr>Dynamisches Programm</vt:lpstr>
      <vt:lpstr>Idee</vt:lpstr>
      <vt:lpstr>Für Monte-Carlo zu zeigen:</vt:lpstr>
      <vt:lpstr>Zeige S⊆S′</vt:lpstr>
      <vt:lpstr>Zeige |S^′ |≤|S|(n+1) </vt:lpstr>
      <vt:lpstr>Zeige |S^′ |≤|S|(n+1) </vt:lpstr>
      <vt:lpstr>Zeige |S^′ |≤|S|(n+1) </vt:lpstr>
      <vt:lpstr>Zeige |S^′ |≤|S|(n+1)</vt:lpstr>
      <vt:lpstr>Zeige |S^′ |≤|S|(n+1)</vt:lpstr>
      <vt:lpstr>Zeige |S^′ |≤|S|(n+1)</vt:lpstr>
      <vt:lpstr>Was war nochmal für Monte-Carlo zu zeigen?</vt:lpstr>
      <vt:lpstr>Erzeugung von Elementen aus S‘:</vt:lpstr>
      <vt:lpstr>Monte-Carlo-Algorithmus</vt:lpstr>
      <vt:lpstr>Deterministisches polynomielles Approximationsschema</vt:lpstr>
      <vt:lpstr>Ansatz:</vt:lpstr>
      <vt:lpstr>Ansatz</vt:lpstr>
      <vt:lpstr>Ansatz</vt:lpstr>
      <vt:lpstr>Es lässt sich beweisen:</vt:lpstr>
      <vt:lpstr>Stichprobenhafte Approximation von τ</vt:lpstr>
      <vt:lpstr>PowerPoint-Präsentation</vt:lpstr>
      <vt:lpstr>Stichprobenhafte Approximation von τ mit T</vt:lpstr>
      <vt:lpstr>Zusammenhang zwischen τ und T zeigen</vt:lpstr>
      <vt:lpstr>Zusammenhang zwischen τ und T zeigen</vt:lpstr>
      <vt:lpstr>Zeige (1+ ε)-Approximation</vt:lpstr>
      <vt:lpstr>Zeige nun Z′≤(1+ε)⋅Z: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Knapsack Solutions</dc:title>
  <dc:creator>Lutin</dc:creator>
  <cp:lastModifiedBy>Lutin</cp:lastModifiedBy>
  <cp:revision>28</cp:revision>
  <dcterms:created xsi:type="dcterms:W3CDTF">2014-12-14T20:43:46Z</dcterms:created>
  <dcterms:modified xsi:type="dcterms:W3CDTF">2014-12-14T22:55:25Z</dcterms:modified>
</cp:coreProperties>
</file>