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Default Extension="emf" ContentType="image/x-emf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78" r:id="rId1"/>
  </p:sldMasterIdLst>
  <p:notesMasterIdLst>
    <p:notesMasterId r:id="rId38"/>
  </p:notes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2" r:id="rId9"/>
    <p:sldId id="264" r:id="rId10"/>
    <p:sldId id="265" r:id="rId11"/>
    <p:sldId id="266" r:id="rId12"/>
    <p:sldId id="267" r:id="rId13"/>
    <p:sldId id="268" r:id="rId14"/>
    <p:sldId id="269" r:id="rId15"/>
    <p:sldId id="273" r:id="rId16"/>
    <p:sldId id="274" r:id="rId17"/>
    <p:sldId id="270" r:id="rId18"/>
    <p:sldId id="288" r:id="rId19"/>
    <p:sldId id="271" r:id="rId20"/>
    <p:sldId id="272" r:id="rId21"/>
    <p:sldId id="278" r:id="rId22"/>
    <p:sldId id="279" r:id="rId23"/>
    <p:sldId id="280" r:id="rId24"/>
    <p:sldId id="275" r:id="rId25"/>
    <p:sldId id="276" r:id="rId26"/>
    <p:sldId id="277" r:id="rId27"/>
    <p:sldId id="281" r:id="rId28"/>
    <p:sldId id="282" r:id="rId29"/>
    <p:sldId id="291" r:id="rId30"/>
    <p:sldId id="283" r:id="rId31"/>
    <p:sldId id="289" r:id="rId32"/>
    <p:sldId id="284" r:id="rId33"/>
    <p:sldId id="285" r:id="rId34"/>
    <p:sldId id="290" r:id="rId35"/>
    <p:sldId id="286" r:id="rId36"/>
    <p:sldId id="292" r:id="rId37"/>
  </p:sldIdLst>
  <p:sldSz cx="9144000" cy="6858000" type="screen4x3"/>
  <p:notesSz cx="6858000" cy="9144000"/>
  <p:defaultTextStyle>
    <a:defPPr>
      <a:defRPr lang="ro-R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594" autoAdjust="0"/>
    <p:restoredTop sz="94638" autoAdjust="0"/>
  </p:normalViewPr>
  <p:slideViewPr>
    <p:cSldViewPr>
      <p:cViewPr varScale="1">
        <p:scale>
          <a:sx n="86" d="100"/>
          <a:sy n="86" d="100"/>
        </p:scale>
        <p:origin x="-1080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o-RO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E735FC-B9EF-4E5B-99A5-31C8A87C3BDD}" type="datetimeFigureOut">
              <a:rPr lang="ro-RO" smtClean="0"/>
              <a:pPr/>
              <a:t>07.06.2010</a:t>
            </a:fld>
            <a:endParaRPr lang="ro-RO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o-RO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o-R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8513F54-C3D8-4C4F-B308-D398DF1CBBB2}" type="slidenum">
              <a:rPr lang="ro-RO" smtClean="0"/>
              <a:pPr/>
              <a:t>‹#›</a:t>
            </a:fld>
            <a:endParaRPr lang="ro-RO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o-R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513F54-C3D8-4C4F-B308-D398DF1CBBB2}" type="slidenum">
              <a:rPr lang="ro-RO" smtClean="0"/>
              <a:pPr/>
              <a:t>3</a:t>
            </a:fld>
            <a:endParaRPr lang="ro-RO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14"/>
          <p:cNvSpPr txBox="1">
            <a:spLocks noChangeArrowheads="1"/>
          </p:cNvSpPr>
          <p:nvPr/>
        </p:nvSpPr>
        <p:spPr bwMode="auto">
          <a:xfrm>
            <a:off x="6229350" y="479425"/>
            <a:ext cx="18415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de-DE" sz="900">
                <a:latin typeface="Arial" pitchFamily="34" charset="0"/>
              </a:rPr>
              <a:t>Technische Universität München</a:t>
            </a:r>
          </a:p>
        </p:txBody>
      </p:sp>
      <p:sp>
        <p:nvSpPr>
          <p:cNvPr id="5" name="Line 16"/>
          <p:cNvSpPr>
            <a:spLocks noChangeShapeType="1"/>
          </p:cNvSpPr>
          <p:nvPr/>
        </p:nvSpPr>
        <p:spPr bwMode="auto">
          <a:xfrm>
            <a:off x="0" y="685800"/>
            <a:ext cx="914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Arial" pitchFamily="34" charset="0"/>
            </a:endParaRPr>
          </a:p>
        </p:txBody>
      </p:sp>
      <p:sp>
        <p:nvSpPr>
          <p:cNvPr id="6" name="Line 17"/>
          <p:cNvSpPr>
            <a:spLocks noChangeShapeType="1"/>
          </p:cNvSpPr>
          <p:nvPr/>
        </p:nvSpPr>
        <p:spPr bwMode="auto">
          <a:xfrm>
            <a:off x="0" y="6324600"/>
            <a:ext cx="914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Arial" pitchFamily="34" charset="0"/>
            </a:endParaRPr>
          </a:p>
        </p:txBody>
      </p:sp>
      <p:pic>
        <p:nvPicPr>
          <p:cNvPr id="7" name="Picture 25" descr="C:\Users\Flopc\Desktop\ppt\TUMLogo_oZ_Vollfl_weiss_RGB.e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035925" y="325438"/>
            <a:ext cx="603250" cy="319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267" name="Rectangle 3"/>
          <p:cNvSpPr>
            <a:spLocks noGrp="1" noChangeArrowheads="1"/>
          </p:cNvSpPr>
          <p:nvPr>
            <p:ph type="ctrTitle"/>
          </p:nvPr>
        </p:nvSpPr>
        <p:spPr>
          <a:xfrm>
            <a:off x="495300" y="1828800"/>
            <a:ext cx="8128000" cy="1295400"/>
          </a:xfrm>
        </p:spPr>
        <p:txBody>
          <a:bodyPr/>
          <a:lstStyle>
            <a:lvl1pPr algn="ctr">
              <a:defRPr sz="3200" b="0"/>
            </a:lvl1pPr>
          </a:lstStyle>
          <a:p>
            <a:r>
              <a:rPr lang="en-US" smtClean="0"/>
              <a:t>Click to edit Master title style</a:t>
            </a:r>
            <a:endParaRPr lang="de-DE"/>
          </a:p>
        </p:txBody>
      </p:sp>
      <p:sp>
        <p:nvSpPr>
          <p:cNvPr id="11268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508000" y="3429000"/>
            <a:ext cx="8128000" cy="1752600"/>
          </a:xfrm>
        </p:spPr>
        <p:txBody>
          <a:bodyPr/>
          <a:lstStyle>
            <a:lvl1pPr marL="0" indent="0" algn="ctr">
              <a:buFontTx/>
              <a:buNone/>
              <a:defRPr sz="2000"/>
            </a:lvl1pPr>
          </a:lstStyle>
          <a:p>
            <a:r>
              <a:rPr lang="en-US" smtClean="0"/>
              <a:t>Click to edit Master subtitle style</a:t>
            </a:r>
            <a:endParaRPr lang="de-DE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ftr" sz="quarter" idx="10"/>
          </p:nvPr>
        </p:nvSpPr>
        <p:spPr>
          <a:xfrm>
            <a:off x="508000" y="6400800"/>
            <a:ext cx="8153400" cy="304800"/>
          </a:xfrm>
        </p:spPr>
        <p:txBody>
          <a:bodyPr anchor="t"/>
          <a:lstStyle>
            <a:lvl1pPr>
              <a:defRPr smtClean="0"/>
            </a:lvl1pPr>
          </a:lstStyle>
          <a:p>
            <a:endParaRPr lang="ro-RO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0AD0B2E-94F0-4FFC-8913-BADD4E208117}" type="datetimeFigureOut">
              <a:rPr lang="ro-RO" smtClean="0"/>
              <a:pPr/>
              <a:t>07.06.2010</a:t>
            </a:fld>
            <a:endParaRPr lang="ro-RO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o-RO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67A17EC-66F7-422C-97B6-FDA2874B16C7}" type="slidenum">
              <a:rPr lang="ro-RO" smtClean="0"/>
              <a:pPr/>
              <a:t>‹#›</a:t>
            </a:fld>
            <a:endParaRPr lang="ro-RO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04000" y="914400"/>
            <a:ext cx="2032000" cy="5257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508000" y="914400"/>
            <a:ext cx="5943600" cy="5257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0AD0B2E-94F0-4FFC-8913-BADD4E208117}" type="datetimeFigureOut">
              <a:rPr lang="ro-RO" smtClean="0"/>
              <a:pPr/>
              <a:t>07.06.2010</a:t>
            </a:fld>
            <a:endParaRPr lang="ro-RO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o-RO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67A17EC-66F7-422C-97B6-FDA2874B16C7}" type="slidenum">
              <a:rPr lang="ro-RO" smtClean="0"/>
              <a:pPr/>
              <a:t>‹#›</a:t>
            </a:fld>
            <a:endParaRPr lang="ro-RO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0AD0B2E-94F0-4FFC-8913-BADD4E208117}" type="datetimeFigureOut">
              <a:rPr lang="ro-RO" smtClean="0"/>
              <a:pPr/>
              <a:t>07.06.2010</a:t>
            </a:fld>
            <a:endParaRPr lang="ro-RO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o-RO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67A17EC-66F7-422C-97B6-FDA2874B16C7}" type="slidenum">
              <a:rPr lang="ro-RO" smtClean="0"/>
              <a:pPr/>
              <a:t>‹#›</a:t>
            </a:fld>
            <a:endParaRPr lang="ro-RO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0AD0B2E-94F0-4FFC-8913-BADD4E208117}" type="datetimeFigureOut">
              <a:rPr lang="ro-RO" smtClean="0"/>
              <a:pPr/>
              <a:t>07.06.2010</a:t>
            </a:fld>
            <a:endParaRPr lang="ro-RO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o-RO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67A17EC-66F7-422C-97B6-FDA2874B16C7}" type="slidenum">
              <a:rPr lang="ro-RO" smtClean="0"/>
              <a:pPr/>
              <a:t>‹#›</a:t>
            </a:fld>
            <a:endParaRPr lang="ro-RO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508000" y="1828800"/>
            <a:ext cx="3987800" cy="4343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828800"/>
            <a:ext cx="3987800" cy="4343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0AD0B2E-94F0-4FFC-8913-BADD4E208117}" type="datetimeFigureOut">
              <a:rPr lang="ro-RO" smtClean="0"/>
              <a:pPr/>
              <a:t>07.06.2010</a:t>
            </a:fld>
            <a:endParaRPr lang="ro-RO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o-RO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67A17EC-66F7-422C-97B6-FDA2874B16C7}" type="slidenum">
              <a:rPr lang="ro-RO" smtClean="0"/>
              <a:pPr/>
              <a:t>‹#›</a:t>
            </a:fld>
            <a:endParaRPr lang="ro-RO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0AD0B2E-94F0-4FFC-8913-BADD4E208117}" type="datetimeFigureOut">
              <a:rPr lang="ro-RO" smtClean="0"/>
              <a:pPr/>
              <a:t>07.06.2010</a:t>
            </a:fld>
            <a:endParaRPr lang="ro-RO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o-RO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67A17EC-66F7-422C-97B6-FDA2874B16C7}" type="slidenum">
              <a:rPr lang="ro-RO" smtClean="0"/>
              <a:pPr/>
              <a:t>‹#›</a:t>
            </a:fld>
            <a:endParaRPr lang="ro-RO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0AD0B2E-94F0-4FFC-8913-BADD4E208117}" type="datetimeFigureOut">
              <a:rPr lang="ro-RO" smtClean="0"/>
              <a:pPr/>
              <a:t>07.06.2010</a:t>
            </a:fld>
            <a:endParaRPr lang="ro-RO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o-RO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67A17EC-66F7-422C-97B6-FDA2874B16C7}" type="slidenum">
              <a:rPr lang="ro-RO" smtClean="0"/>
              <a:pPr/>
              <a:t>‹#›</a:t>
            </a:fld>
            <a:endParaRPr lang="ro-RO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0AD0B2E-94F0-4FFC-8913-BADD4E208117}" type="datetimeFigureOut">
              <a:rPr lang="ro-RO" smtClean="0"/>
              <a:pPr/>
              <a:t>07.06.2010</a:t>
            </a:fld>
            <a:endParaRPr lang="ro-RO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o-RO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67A17EC-66F7-422C-97B6-FDA2874B16C7}" type="slidenum">
              <a:rPr lang="ro-RO" smtClean="0"/>
              <a:pPr/>
              <a:t>‹#›</a:t>
            </a:fld>
            <a:endParaRPr lang="ro-RO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0AD0B2E-94F0-4FFC-8913-BADD4E208117}" type="datetimeFigureOut">
              <a:rPr lang="ro-RO" smtClean="0"/>
              <a:pPr/>
              <a:t>07.06.2010</a:t>
            </a:fld>
            <a:endParaRPr lang="ro-RO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o-RO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67A17EC-66F7-422C-97B6-FDA2874B16C7}" type="slidenum">
              <a:rPr lang="ro-RO" smtClean="0"/>
              <a:pPr/>
              <a:t>‹#›</a:t>
            </a:fld>
            <a:endParaRPr lang="ro-RO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0AD0B2E-94F0-4FFC-8913-BADD4E208117}" type="datetimeFigureOut">
              <a:rPr lang="ro-RO" smtClean="0"/>
              <a:pPr/>
              <a:t>07.06.2010</a:t>
            </a:fld>
            <a:endParaRPr lang="ro-RO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o-RO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67A17EC-66F7-422C-97B6-FDA2874B16C7}" type="slidenum">
              <a:rPr lang="ro-RO" smtClean="0"/>
              <a:pPr/>
              <a:t>‹#›</a:t>
            </a:fld>
            <a:endParaRPr lang="ro-RO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65BD"/>
            </a:gs>
            <a:gs pos="100000">
              <a:srgbClr val="002F57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08000" y="914400"/>
            <a:ext cx="81280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de-DE" smtClean="0"/>
              <a:t>Mastertitelformat bearbeiten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08000" y="1828800"/>
            <a:ext cx="8128000" cy="434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smtClean="0"/>
              <a:t>Mastertextformat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508000" y="6400800"/>
            <a:ext cx="19050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>
              <a:defRPr sz="1200" smtClean="0">
                <a:latin typeface="Arial" pitchFamily="34" charset="0"/>
              </a:defRPr>
            </a:lvl1pPr>
          </a:lstStyle>
          <a:p>
            <a:fld id="{30AD0B2E-94F0-4FFC-8913-BADD4E208117}" type="datetimeFigureOut">
              <a:rPr lang="ro-RO" smtClean="0"/>
              <a:pPr/>
              <a:t>07.06.2010</a:t>
            </a:fld>
            <a:endParaRPr lang="ro-RO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590800" y="6400800"/>
            <a:ext cx="39624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>
              <a:defRPr sz="1200" smtClean="0">
                <a:latin typeface="Arial" pitchFamily="34" charset="0"/>
              </a:defRPr>
            </a:lvl1pPr>
          </a:lstStyle>
          <a:p>
            <a:endParaRPr lang="ro-RO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31000" y="6400800"/>
            <a:ext cx="19050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Arial" pitchFamily="34" charset="0"/>
              </a:defRPr>
            </a:lvl1pPr>
          </a:lstStyle>
          <a:p>
            <a:fld id="{D67A17EC-66F7-422C-97B6-FDA2874B16C7}" type="slidenum">
              <a:rPr lang="ro-RO" smtClean="0"/>
              <a:pPr/>
              <a:t>‹#›</a:t>
            </a:fld>
            <a:endParaRPr lang="ro-RO"/>
          </a:p>
        </p:txBody>
      </p:sp>
      <p:sp>
        <p:nvSpPr>
          <p:cNvPr id="1044" name="Line 20"/>
          <p:cNvSpPr>
            <a:spLocks noChangeShapeType="1"/>
          </p:cNvSpPr>
          <p:nvPr/>
        </p:nvSpPr>
        <p:spPr bwMode="auto">
          <a:xfrm>
            <a:off x="0" y="685800"/>
            <a:ext cx="914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Arial" pitchFamily="34" charset="0"/>
            </a:endParaRPr>
          </a:p>
        </p:txBody>
      </p:sp>
      <p:sp>
        <p:nvSpPr>
          <p:cNvPr id="1042" name="Text Box 18"/>
          <p:cNvSpPr txBox="1">
            <a:spLocks noChangeArrowheads="1"/>
          </p:cNvSpPr>
          <p:nvPr/>
        </p:nvSpPr>
        <p:spPr bwMode="auto">
          <a:xfrm>
            <a:off x="6229350" y="479425"/>
            <a:ext cx="18415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de-DE" sz="900">
                <a:latin typeface="Arial" pitchFamily="34" charset="0"/>
              </a:rPr>
              <a:t>Technische Universität München</a:t>
            </a:r>
          </a:p>
        </p:txBody>
      </p:sp>
      <p:sp>
        <p:nvSpPr>
          <p:cNvPr id="1046" name="Line 22"/>
          <p:cNvSpPr>
            <a:spLocks noChangeShapeType="1"/>
          </p:cNvSpPr>
          <p:nvPr/>
        </p:nvSpPr>
        <p:spPr bwMode="auto">
          <a:xfrm>
            <a:off x="0" y="685800"/>
            <a:ext cx="914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Arial" pitchFamily="34" charset="0"/>
            </a:endParaRPr>
          </a:p>
        </p:txBody>
      </p:sp>
      <p:sp>
        <p:nvSpPr>
          <p:cNvPr id="1047" name="Line 23"/>
          <p:cNvSpPr>
            <a:spLocks noChangeShapeType="1"/>
          </p:cNvSpPr>
          <p:nvPr/>
        </p:nvSpPr>
        <p:spPr bwMode="auto">
          <a:xfrm>
            <a:off x="0" y="6324600"/>
            <a:ext cx="914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Arial" pitchFamily="34" charset="0"/>
            </a:endParaRPr>
          </a:p>
        </p:txBody>
      </p:sp>
      <p:pic>
        <p:nvPicPr>
          <p:cNvPr id="1035" name="Picture 25" descr="C:\Users\Flopc\Desktop\ppt\TUMLogo_oZ_Vollfl_weiss_RGB.emf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8035925" y="325438"/>
            <a:ext cx="603250" cy="319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dk2" tx1="lt1" bg2="dk1" tx2="lt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14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1400">
          <a:solidFill>
            <a:schemeClr val="tx1"/>
          </a:solidFill>
          <a:latin typeface="+mn-lt"/>
        </a:defRPr>
      </a:lvl3pPr>
      <a:lvl4pPr marL="1562100" indent="-228600" algn="l" rtl="0" eaLnBrk="1" fontAlgn="base" hangingPunct="1">
        <a:spcBef>
          <a:spcPct val="20000"/>
        </a:spcBef>
        <a:spcAft>
          <a:spcPct val="0"/>
        </a:spcAft>
        <a:buChar char="–"/>
        <a:defRPr sz="1400">
          <a:solidFill>
            <a:schemeClr val="tx1"/>
          </a:solidFill>
          <a:latin typeface="+mn-lt"/>
        </a:defRPr>
      </a:lvl4pPr>
      <a:lvl5pPr marL="1981200" indent="-228600" algn="l" rtl="0" eaLnBrk="1" fontAlgn="base" hangingPunct="1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5pPr>
      <a:lvl6pPr marL="2438400" indent="-228600" algn="l" rtl="0" eaLnBrk="1" fontAlgn="base" hangingPunct="1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6pPr>
      <a:lvl7pPr marL="2895600" indent="-228600" algn="l" rtl="0" eaLnBrk="1" fontAlgn="base" hangingPunct="1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7pPr>
      <a:lvl8pPr marL="3352800" indent="-228600" algn="l" rtl="0" eaLnBrk="1" fontAlgn="base" hangingPunct="1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8pPr>
      <a:lvl9pPr marL="3810000" indent="-228600" algn="l" rtl="0" eaLnBrk="1" fontAlgn="base" hangingPunct="1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85786" y="1571612"/>
            <a:ext cx="7772400" cy="1600211"/>
          </a:xfrm>
        </p:spPr>
        <p:txBody>
          <a:bodyPr/>
          <a:lstStyle/>
          <a:p>
            <a:r>
              <a:rPr lang="ro-RO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Flüsse, Schnitte, bipartite Graphen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Vlad </a:t>
            </a:r>
            <a:r>
              <a:rPr lang="en-US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Popa</a:t>
            </a:r>
            <a:endParaRPr lang="en-US" sz="2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2000" dirty="0" smtClean="0">
                <a:solidFill>
                  <a:schemeClr val="bg2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08.06.2010</a:t>
            </a:r>
            <a:endParaRPr lang="ro-RO" sz="2000" dirty="0">
              <a:solidFill>
                <a:schemeClr val="bg2">
                  <a:lumMod val="95000"/>
                  <a:lumOff val="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Beispiel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Forts.</a:t>
            </a:r>
            <a:endParaRPr lang="ro-RO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4" name="Content Placeholder 3" descr="500px-Edmonds-Karp_flow_example_0.svg.pn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857356" y="2285992"/>
            <a:ext cx="4762500" cy="2543175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500px-Edmonds-Karp_flow_example_1.svg.pn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00100" y="1357298"/>
            <a:ext cx="7224067" cy="3857652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500px-Edmonds-Karp_flow_example_2.svg.pn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214414" y="1500174"/>
            <a:ext cx="6688951" cy="35719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500px-Edmonds-Karp_flow_example_3.svg.pn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71538" y="1285860"/>
            <a:ext cx="7143801" cy="381479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500px-Edmonds-Karp_flow_example_4.svg.pn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28661" y="1285860"/>
            <a:ext cx="7224067" cy="3857652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3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Algorithmen</a:t>
            </a:r>
            <a:endParaRPr lang="ro-RO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Ford- Fulkerson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Edmond Karp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Dinic</a:t>
            </a:r>
            <a:endParaRPr lang="ro-RO" dirty="0">
              <a:solidFill>
                <a:schemeClr val="accent1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0034" y="857232"/>
            <a:ext cx="8128000" cy="5429288"/>
          </a:xfrm>
        </p:spPr>
        <p:txBody>
          <a:bodyPr/>
          <a:lstStyle/>
          <a:p>
            <a:pPr>
              <a:buNone/>
            </a:pPr>
            <a:r>
              <a:rPr lang="en-US" sz="2800" dirty="0" err="1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Dinic</a:t>
            </a: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Algorithmus</a:t>
            </a:r>
            <a:endParaRPr lang="en-US" sz="2400" dirty="0" smtClean="0"/>
          </a:p>
          <a:p>
            <a:pPr>
              <a:buNone/>
            </a:pPr>
            <a:endParaRPr lang="en-US" sz="2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Man </a:t>
            </a:r>
            <a:r>
              <a:rPr lang="en-US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modifiziert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das </a:t>
            </a:r>
            <a:r>
              <a:rPr lang="en-US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Netzwerk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G, so </a:t>
            </a:r>
            <a:r>
              <a:rPr lang="en-US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dass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im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neuen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Netzwerk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G’ </a:t>
            </a:r>
            <a:r>
              <a:rPr lang="en-US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nur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diejenigen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Kanten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bleiben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die auf </a:t>
            </a:r>
            <a:r>
              <a:rPr lang="en-US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einem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optimalen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Weg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von s </a:t>
            </a:r>
            <a:r>
              <a:rPr lang="en-US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nach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t f</a:t>
            </a:r>
            <a:r>
              <a:rPr lang="de-DE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ühren. (Durch BFS).</a:t>
            </a: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Es </a:t>
            </a:r>
            <a:r>
              <a:rPr lang="en-US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entsteht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ein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DAG.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Durch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eine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DFS </a:t>
            </a:r>
            <a:r>
              <a:rPr lang="en-US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kann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man </a:t>
            </a:r>
            <a:r>
              <a:rPr lang="en-US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rekursiv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den </a:t>
            </a:r>
            <a:r>
              <a:rPr lang="en-US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Fluss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auf </a:t>
            </a:r>
            <a:r>
              <a:rPr lang="en-US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mehreren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Pfaden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aktualisieren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 </a:t>
            </a:r>
            <a:r>
              <a:rPr lang="en-US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Sei</a:t>
            </a:r>
            <a:endParaRPr lang="de-DE" sz="2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457200" indent="-457200">
              <a:buNone/>
            </a:pPr>
            <a:r>
              <a:rPr lang="de-DE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	P1: s -&gt; ...d1...-&gt; n-&gt; .... -&gt; t</a:t>
            </a:r>
          </a:p>
          <a:p>
            <a:pPr marL="457200" indent="-457200">
              <a:buNone/>
            </a:pPr>
            <a:r>
              <a:rPr lang="de-DE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	P2: s -&gt; ...d1...-&gt; n -&gt; ... -&gt; t. </a:t>
            </a:r>
          </a:p>
          <a:p>
            <a:pPr marL="457200" indent="-457200">
              <a:buNone/>
            </a:pPr>
            <a:r>
              <a:rPr lang="de-DE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=&gt; Wenn in n für P1 B Fluss kommt und mit C kann man insgesamt aufpumpen 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=&gt; f</a:t>
            </a:r>
            <a:r>
              <a:rPr lang="de-DE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ür P2: C – B Fluss</a:t>
            </a:r>
          </a:p>
          <a:p>
            <a:pPr marL="457200" indent="-457200">
              <a:buNone/>
            </a:pPr>
            <a:r>
              <a:rPr lang="de-DE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3.   Wenn 2. den Fluss verändert beginne wieder mit 1.</a:t>
            </a:r>
          </a:p>
          <a:p>
            <a:pPr marL="457200" indent="-457200">
              <a:buNone/>
            </a:pPr>
            <a:endParaRPr lang="en-US" sz="2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3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Komplexit</a:t>
            </a:r>
            <a:r>
              <a:rPr lang="de-DE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ät</a:t>
            </a:r>
            <a:endParaRPr lang="ro-RO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/>
            <a:r>
              <a:rPr lang="de-DE" sz="24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Ford- Fulkerson</a:t>
            </a:r>
            <a:r>
              <a:rPr lang="de-DE" sz="2400" dirty="0" smtClean="0"/>
              <a:t>: Hängt stark von der Wahl des erweiternden Weges ab. Grundsätzlich ist hier die Komplexität O(E </a:t>
            </a:r>
            <a:r>
              <a:rPr lang="en-US" sz="2400" dirty="0" smtClean="0"/>
              <a:t>* flow</a:t>
            </a:r>
            <a:r>
              <a:rPr lang="de-DE" sz="2400" dirty="0" smtClean="0"/>
              <a:t>)</a:t>
            </a:r>
          </a:p>
          <a:p>
            <a:pPr marL="514350" indent="-514350">
              <a:buNone/>
            </a:pPr>
            <a:endParaRPr lang="de-DE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000" y="857232"/>
            <a:ext cx="8128000" cy="5314968"/>
          </a:xfrm>
        </p:spPr>
        <p:txBody>
          <a:bodyPr/>
          <a:lstStyle/>
          <a:p>
            <a:r>
              <a:rPr lang="ro-RO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Ford-Fulkerson(G; q; s)</a:t>
            </a:r>
          </a:p>
          <a:p>
            <a:pPr>
              <a:buNone/>
            </a:pP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ro-RO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 </a:t>
            </a:r>
            <a:r>
              <a:rPr lang="ro-RO" sz="2400" dirty="0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for</a:t>
            </a:r>
            <a:r>
              <a:rPr lang="ro-RO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alle Kanten (u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</a:t>
            </a:r>
            <a:r>
              <a:rPr lang="ro-RO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v) </a:t>
            </a:r>
            <a:r>
              <a:rPr lang="el-GR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ϵ</a:t>
            </a:r>
            <a:r>
              <a:rPr lang="ro-RO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E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		</a:t>
            </a:r>
            <a:endParaRPr lang="ro-RO" sz="2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buNone/>
            </a:pP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pl-PL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 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pl-PL" sz="2400" dirty="0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</a:t>
            </a:r>
            <a:r>
              <a:rPr lang="pl-PL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f [u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</a:t>
            </a:r>
            <a:r>
              <a:rPr lang="pl-PL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v]  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=</a:t>
            </a:r>
            <a:r>
              <a:rPr lang="pl-PL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0</a:t>
            </a:r>
          </a:p>
          <a:p>
            <a:pPr>
              <a:buNone/>
            </a:pP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pl-PL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    </a:t>
            </a:r>
            <a:r>
              <a:rPr lang="pl-PL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f [v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</a:t>
            </a:r>
            <a:r>
              <a:rPr lang="pl-PL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u]  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= </a:t>
            </a:r>
            <a:r>
              <a:rPr lang="pl-PL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0</a:t>
            </a:r>
          </a:p>
          <a:p>
            <a:pPr>
              <a:buNone/>
            </a:pPr>
            <a:r>
              <a:rPr lang="de-DE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4 </a:t>
            </a:r>
            <a:r>
              <a:rPr lang="de-DE" sz="2400" dirty="0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while</a:t>
            </a:r>
            <a:r>
              <a:rPr lang="de-DE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es existiert ein Pfad p von Q nach S im 	Restnetzwerk G 			-&gt; O(flow)</a:t>
            </a:r>
          </a:p>
          <a:p>
            <a:pPr>
              <a:buNone/>
            </a:pP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ro-RO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ro-RO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o-RO" sz="2400" dirty="0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</a:t>
            </a:r>
          </a:p>
          <a:p>
            <a:pPr>
              <a:buNone/>
            </a:pP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ro-RO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6 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 	</a:t>
            </a:r>
            <a:r>
              <a:rPr lang="ro-RO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 (p) 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=</a:t>
            </a:r>
            <a:r>
              <a:rPr lang="ro-RO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min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{</a:t>
            </a:r>
            <a:r>
              <a:rPr lang="ro-RO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 (u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</a:t>
            </a:r>
            <a:r>
              <a:rPr lang="ro-RO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v) : (u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ro-RO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v) geh</a:t>
            </a:r>
            <a:r>
              <a:rPr lang="de-DE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ö</a:t>
            </a:r>
            <a:r>
              <a:rPr lang="ro-RO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rt zu p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}</a:t>
            </a:r>
            <a:endParaRPr lang="ro-RO" sz="2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buNone/>
            </a:pP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ro-RO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7 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	</a:t>
            </a:r>
            <a:r>
              <a:rPr lang="ro-RO" sz="2400" dirty="0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for</a:t>
            </a:r>
            <a:r>
              <a:rPr lang="ro-RO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alle Kanten (u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</a:t>
            </a:r>
            <a:r>
              <a:rPr lang="ro-RO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v) von p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	-&gt; O(E)</a:t>
            </a:r>
            <a:endParaRPr lang="ro-RO" sz="2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buNone/>
            </a:pP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pl-PL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8 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		</a:t>
            </a:r>
            <a:r>
              <a:rPr lang="pl-PL" sz="2400" dirty="0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</a:t>
            </a:r>
            <a:r>
              <a:rPr lang="pl-PL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f [u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</a:t>
            </a:r>
            <a:r>
              <a:rPr lang="pl-PL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v] 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=</a:t>
            </a:r>
            <a:r>
              <a:rPr lang="pl-PL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f [u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</a:t>
            </a:r>
            <a:r>
              <a:rPr lang="pl-PL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v] + c(p)</a:t>
            </a:r>
          </a:p>
          <a:p>
            <a:pPr>
              <a:buNone/>
            </a:pP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pl-PL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9 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		     </a:t>
            </a:r>
            <a:r>
              <a:rPr lang="pl-PL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 [v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</a:t>
            </a:r>
            <a:r>
              <a:rPr lang="pl-PL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u]  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=</a:t>
            </a:r>
            <a:r>
              <a:rPr lang="pl-PL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</a:t>
            </a:r>
            <a:r>
              <a:rPr lang="pl-PL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 [v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</a:t>
            </a:r>
            <a:r>
              <a:rPr lang="pl-PL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u]</a:t>
            </a:r>
            <a:endParaRPr lang="ro-RO" sz="2400" dirty="0">
              <a:solidFill>
                <a:schemeClr val="accent1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3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Komplexit</a:t>
            </a:r>
            <a:r>
              <a:rPr lang="de-DE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ät</a:t>
            </a:r>
            <a:endParaRPr lang="ro-RO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/>
            <a:r>
              <a:rPr lang="de-DE" sz="2400" dirty="0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Ford- Fulkerson</a:t>
            </a:r>
            <a:r>
              <a:rPr lang="de-DE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Hängt stark von der Wahl des erweiternden Weges ab. Grundsätzlich ist hier die Komplexität O(E 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* flow</a:t>
            </a:r>
            <a:r>
              <a:rPr lang="de-DE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</a:p>
          <a:p>
            <a:pPr marL="514350" indent="-514350"/>
            <a:r>
              <a:rPr lang="de-DE" sz="2400" dirty="0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Edmond- Karp</a:t>
            </a:r>
            <a:r>
              <a:rPr lang="de-DE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O(V * E^2)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36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Inhaltsverzeihnis</a:t>
            </a:r>
            <a:endParaRPr lang="ro-RO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sz="1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Flussnetzwerke</a:t>
            </a:r>
            <a:r>
              <a:rPr lang="en-US" sz="1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und </a:t>
            </a:r>
            <a:r>
              <a:rPr lang="en-US" sz="1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Flüsse</a:t>
            </a:r>
            <a:endParaRPr lang="en-US" sz="1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14350" indent="-514350">
              <a:buNone/>
            </a:pPr>
            <a:r>
              <a:rPr lang="en-US" sz="1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1.1    Ford- Fulkerson </a:t>
            </a:r>
          </a:p>
          <a:p>
            <a:pPr marL="514350" indent="-514350">
              <a:buNone/>
            </a:pPr>
            <a:r>
              <a:rPr lang="en-US" sz="1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1.2    Edmond Karp</a:t>
            </a:r>
          </a:p>
          <a:p>
            <a:pPr marL="514350" indent="-514350">
              <a:buNone/>
            </a:pPr>
            <a:r>
              <a:rPr lang="en-US" sz="1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1.3    </a:t>
            </a:r>
            <a:r>
              <a:rPr lang="en-US" sz="1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Dinic</a:t>
            </a:r>
            <a:endParaRPr lang="en-US" sz="1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14350" indent="-514350">
              <a:buAutoNum type="arabicPeriod" startAt="2"/>
            </a:pPr>
            <a:r>
              <a:rPr lang="en-US" sz="1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Schnitte</a:t>
            </a:r>
            <a:endParaRPr lang="en-US" sz="1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14350" indent="-514350">
              <a:buAutoNum type="arabicPeriod" startAt="2"/>
            </a:pPr>
            <a:r>
              <a:rPr lang="en-US" sz="1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Maximaler</a:t>
            </a:r>
            <a:r>
              <a:rPr lang="en-US" sz="1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1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Fluss</a:t>
            </a:r>
            <a:r>
              <a:rPr lang="en-US" sz="1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1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bei</a:t>
            </a:r>
            <a:r>
              <a:rPr lang="en-US" sz="1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1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minimalen</a:t>
            </a:r>
            <a:r>
              <a:rPr lang="en-US" sz="1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1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Kosten</a:t>
            </a:r>
            <a:endParaRPr lang="en-US" sz="1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14350" indent="-514350">
              <a:buAutoNum type="arabicPeriod" startAt="2"/>
            </a:pPr>
            <a:r>
              <a:rPr lang="en-US" sz="1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Bipartite </a:t>
            </a:r>
            <a:r>
              <a:rPr lang="en-US" sz="1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Graphen</a:t>
            </a:r>
            <a:endParaRPr lang="en-US" sz="1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14350" indent="-514350">
              <a:buNone/>
            </a:pPr>
            <a:r>
              <a:rPr lang="en-US" sz="1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4.1    </a:t>
            </a:r>
            <a:r>
              <a:rPr lang="en-US" sz="1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Matchings</a:t>
            </a:r>
            <a:endParaRPr lang="en-US" sz="1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14350" indent="-514350">
              <a:buNone/>
            </a:pPr>
            <a:r>
              <a:rPr lang="en-US" sz="1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4.2    Minimal vertex cover</a:t>
            </a:r>
          </a:p>
          <a:p>
            <a:pPr marL="514350" indent="-514350">
              <a:buNone/>
            </a:pPr>
            <a:r>
              <a:rPr lang="en-US" sz="1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4.3    Minimal edge cover</a:t>
            </a:r>
          </a:p>
          <a:p>
            <a:pPr marL="514350" indent="-514350">
              <a:buNone/>
            </a:pPr>
            <a:r>
              <a:rPr lang="en-US" sz="1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4.4    Maximal independent set</a:t>
            </a:r>
          </a:p>
          <a:p>
            <a:pPr marL="514350" indent="-514350">
              <a:buNone/>
            </a:pPr>
            <a:r>
              <a:rPr lang="en-US" sz="1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4.5    </a:t>
            </a:r>
            <a:r>
              <a:rPr lang="en-US" sz="1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Eigenschaften</a:t>
            </a:r>
            <a:r>
              <a:rPr lang="en-US" sz="1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1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bipartiter</a:t>
            </a:r>
            <a:r>
              <a:rPr lang="en-US" sz="1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1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Graphen</a:t>
            </a:r>
            <a:endParaRPr lang="en-US" sz="1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14350" indent="-514350">
              <a:buNone/>
            </a:pPr>
            <a:r>
              <a:rPr lang="en-US" sz="1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5.     </a:t>
            </a:r>
            <a:r>
              <a:rPr lang="en-US" sz="1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Aufgaben</a:t>
            </a:r>
            <a:endParaRPr lang="en-US" sz="1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3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Komplexit</a:t>
            </a:r>
            <a:r>
              <a:rPr lang="de-DE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ät</a:t>
            </a:r>
            <a:endParaRPr lang="ro-RO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/>
            <a:r>
              <a:rPr lang="de-DE" sz="2400" dirty="0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Ford- Fulkerson</a:t>
            </a:r>
            <a:r>
              <a:rPr lang="de-DE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Hängt stark von der Wahl des erweiternden Weges ab. Grundsätzlich ist hier die Komplexität O(E 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* flow</a:t>
            </a:r>
            <a:r>
              <a:rPr lang="de-DE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</a:p>
          <a:p>
            <a:pPr marL="514350" indent="-514350"/>
            <a:r>
              <a:rPr lang="de-DE" sz="2400" dirty="0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Edmond- Karp</a:t>
            </a:r>
            <a:r>
              <a:rPr lang="de-DE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O(V * E^2)</a:t>
            </a:r>
          </a:p>
          <a:p>
            <a:pPr marL="514350" indent="-514350"/>
            <a:r>
              <a:rPr lang="de-DE" sz="2400" dirty="0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Dinic</a:t>
            </a:r>
            <a:r>
              <a:rPr lang="de-DE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O(V^2 * E)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e-DE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Schnitte</a:t>
            </a:r>
            <a:endParaRPr lang="ro-RO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sz="2400" dirty="0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Definition</a:t>
            </a:r>
            <a:r>
              <a:rPr lang="de-DE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ein q- s- Schnitt ist eine Aufteilung des Graphen in zwei Mengen, wobei </a:t>
            </a:r>
            <a:r>
              <a:rPr lang="de-DE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die </a:t>
            </a:r>
            <a:r>
              <a:rPr lang="de-DE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Knoten q und s in verschiedenen Mengen liegen.</a:t>
            </a:r>
          </a:p>
          <a:p>
            <a:r>
              <a:rPr lang="de-DE" sz="2400" dirty="0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Minimaler Schnitt</a:t>
            </a:r>
            <a:r>
              <a:rPr lang="de-DE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Schnitt, bei dem die Gesamtkapazität</a:t>
            </a:r>
          </a:p>
          <a:p>
            <a:pPr>
              <a:buNone/>
            </a:pPr>
            <a:r>
              <a:rPr lang="de-DE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über den Schnitt minimal ist. (c (s, t) - minimal)</a:t>
            </a:r>
          </a:p>
          <a:p>
            <a:pPr>
              <a:buNone/>
            </a:pPr>
            <a:endParaRPr lang="ro-RO" sz="2400" dirty="0">
              <a:solidFill>
                <a:schemeClr val="accent1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000" y="928670"/>
            <a:ext cx="8128000" cy="5243530"/>
          </a:xfrm>
        </p:spPr>
        <p:txBody>
          <a:bodyPr/>
          <a:lstStyle/>
          <a:p>
            <a:pPr>
              <a:buNone/>
            </a:pPr>
            <a:r>
              <a:rPr lang="de-DE" sz="28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Äquivalenz</a:t>
            </a:r>
            <a:r>
              <a:rPr lang="de-DE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Maximaler Fluss – minimaler </a:t>
            </a:r>
            <a:r>
              <a:rPr lang="en-US" sz="28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Schnitt</a:t>
            </a:r>
            <a:endParaRPr lang="en-US" sz="2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buNone/>
            </a:pPr>
            <a:endParaRPr lang="en-US" sz="2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buNone/>
            </a:pPr>
            <a:r>
              <a:rPr lang="en-US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Wenn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f </a:t>
            </a:r>
            <a:r>
              <a:rPr lang="en-US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ein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Fluss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in </a:t>
            </a:r>
            <a:r>
              <a:rPr lang="en-US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einem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Flussnetzwerk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G = (V, E) </a:t>
            </a:r>
            <a:r>
              <a:rPr lang="en-US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mit</a:t>
            </a:r>
            <a:endParaRPr lang="en-US" sz="2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buNone/>
            </a:pPr>
            <a:r>
              <a:rPr lang="en-US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der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Quelle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s und </a:t>
            </a:r>
            <a:r>
              <a:rPr lang="en-US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der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Senke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t </a:t>
            </a:r>
            <a:r>
              <a:rPr lang="en-US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ist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en-US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dann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sind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die </a:t>
            </a:r>
            <a:r>
              <a:rPr lang="en-US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folgenden</a:t>
            </a:r>
            <a:endParaRPr lang="en-US" sz="2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buNone/>
            </a:pPr>
            <a:r>
              <a:rPr lang="en-US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Bedingungen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de-DE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äquivalent:</a:t>
            </a:r>
          </a:p>
          <a:p>
            <a:pPr marL="457200" indent="-457200">
              <a:buFont typeface="+mj-lt"/>
              <a:buAutoNum type="arabicPeriod"/>
            </a:pPr>
            <a:r>
              <a:rPr lang="de-DE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 ist ein maximaler Fluss in G.</a:t>
            </a:r>
          </a:p>
          <a:p>
            <a:pPr marL="457200" indent="-457200">
              <a:buFont typeface="+mj-lt"/>
              <a:buAutoNum type="arabicPeriod"/>
            </a:pPr>
            <a:r>
              <a:rPr lang="de-DE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Das Restnetzwerk Gf enthält keine Erweiterungspfade.</a:t>
            </a:r>
          </a:p>
          <a:p>
            <a:pPr marL="457200" indent="-457200">
              <a:buFont typeface="+mj-lt"/>
              <a:buAutoNum type="arabicPeriod"/>
            </a:pPr>
            <a:r>
              <a:rPr lang="de-DE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Es gilt 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|f| = c(S, T) (f</a:t>
            </a:r>
            <a:r>
              <a:rPr lang="de-DE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ür einen Schnitt (S, T) von G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).</a:t>
            </a:r>
          </a:p>
          <a:p>
            <a:pPr>
              <a:buNone/>
            </a:pPr>
            <a:endParaRPr lang="en-US" sz="2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buNone/>
            </a:pPr>
            <a:endParaRPr lang="en-US" sz="2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32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Pseudocode</a:t>
            </a:r>
            <a:r>
              <a: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endParaRPr lang="ro-RO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o-RO" sz="24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MinCut(G; q; s)</a:t>
            </a:r>
          </a:p>
          <a:p>
            <a:r>
              <a:rPr lang="ro-RO" sz="24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Berechne maximalen Fluss</a:t>
            </a:r>
          </a:p>
          <a:p>
            <a:r>
              <a:rPr lang="de-DE" sz="24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Starte DFS von </a:t>
            </a:r>
            <a:r>
              <a:rPr lang="de-DE" sz="24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q im Restnetzwerk</a:t>
            </a:r>
          </a:p>
          <a:p>
            <a:r>
              <a:rPr lang="de-DE" sz="24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A = von q erreichbare Knoten</a:t>
            </a:r>
          </a:p>
          <a:p>
            <a:r>
              <a:rPr lang="ro-RO" sz="24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return 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A,</a:t>
            </a:r>
            <a:r>
              <a:rPr lang="ro-RO" sz="24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 G </a:t>
            </a:r>
            <a:r>
              <a:rPr lang="en-US" sz="24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\</a:t>
            </a:r>
            <a:r>
              <a:rPr lang="ro-RO" sz="24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 A</a:t>
            </a:r>
            <a:endParaRPr lang="en-US" sz="240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+mn-ea"/>
              <a:cs typeface="+mn-cs"/>
            </a:endParaRPr>
          </a:p>
          <a:p>
            <a:pPr>
              <a:buNone/>
            </a:pPr>
            <a:endParaRPr lang="en-US" sz="2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0034" y="1500174"/>
            <a:ext cx="8128000" cy="563106"/>
          </a:xfrm>
        </p:spPr>
        <p:txBody>
          <a:bodyPr/>
          <a:lstStyle/>
          <a:p>
            <a:pPr algn="ctr"/>
            <a:r>
              <a:rPr lang="en-US" sz="3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Maximaler</a:t>
            </a:r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Fluss</a:t>
            </a:r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bei</a:t>
            </a:r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minimalen</a:t>
            </a:r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Kosten</a:t>
            </a:r>
            <a:endParaRPr lang="ro-RO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000" y="2071678"/>
            <a:ext cx="8128000" cy="4100522"/>
          </a:xfrm>
        </p:spPr>
        <p:txBody>
          <a:bodyPr/>
          <a:lstStyle/>
          <a:p>
            <a:r>
              <a:rPr lang="de-DE" sz="2400" dirty="0" smtClean="0"/>
              <a:t>Jede Kante besitzt zusätzlich </a:t>
            </a:r>
            <a:r>
              <a:rPr lang="de-DE" sz="24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Kosten</a:t>
            </a:r>
            <a:r>
              <a:rPr lang="de-DE" sz="2400" dirty="0" smtClean="0"/>
              <a:t>, die angeben, wie teuer es ist, eine Einheit Fluss über diese Kante zu leiten.</a:t>
            </a:r>
          </a:p>
          <a:p>
            <a:r>
              <a:rPr lang="es-ES" sz="2400" dirty="0" smtClean="0"/>
              <a:t>f[u, v] &lt; 0 =&gt; </a:t>
            </a:r>
            <a:r>
              <a:rPr lang="es-ES" sz="2400" dirty="0" err="1" smtClean="0"/>
              <a:t>cost</a:t>
            </a:r>
            <a:r>
              <a:rPr lang="es-ES" sz="2400" dirty="0" smtClean="0"/>
              <a:t>[u, v] = -</a:t>
            </a:r>
            <a:r>
              <a:rPr lang="es-ES" sz="2400" dirty="0" err="1" smtClean="0"/>
              <a:t>cost</a:t>
            </a:r>
            <a:r>
              <a:rPr lang="es-ES" sz="2400" dirty="0" smtClean="0"/>
              <a:t>[v, u].</a:t>
            </a:r>
          </a:p>
          <a:p>
            <a:r>
              <a:rPr lang="es-ES" sz="2400" dirty="0" err="1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Endziel</a:t>
            </a:r>
            <a:r>
              <a:rPr lang="es-ES" sz="2400" dirty="0" smtClean="0"/>
              <a:t>: ∑</a:t>
            </a:r>
            <a:r>
              <a:rPr lang="es-ES" sz="1200" dirty="0" smtClean="0"/>
              <a:t>(u, v) </a:t>
            </a:r>
            <a:r>
              <a:rPr lang="el-GR" sz="1200" dirty="0" smtClean="0">
                <a:cs typeface="Times New Roman"/>
              </a:rPr>
              <a:t>ϵ</a:t>
            </a:r>
            <a:r>
              <a:rPr lang="en-US" sz="1200" dirty="0" smtClean="0">
                <a:cs typeface="Times New Roman"/>
              </a:rPr>
              <a:t> E   </a:t>
            </a:r>
            <a:r>
              <a:rPr lang="en-US" sz="2400" dirty="0" smtClean="0">
                <a:cs typeface="Times New Roman"/>
              </a:rPr>
              <a:t>f[u, v] * cost[u, v] </a:t>
            </a:r>
            <a:r>
              <a:rPr lang="en-US" sz="2400" dirty="0" err="1" smtClean="0">
                <a:cs typeface="Times New Roman"/>
              </a:rPr>
              <a:t>soll</a:t>
            </a:r>
            <a:r>
              <a:rPr lang="en-US" sz="2400" dirty="0" smtClean="0">
                <a:cs typeface="Times New Roman"/>
              </a:rPr>
              <a:t> minimal </a:t>
            </a:r>
            <a:r>
              <a:rPr lang="en-US" sz="2400" dirty="0" err="1" smtClean="0">
                <a:cs typeface="Times New Roman"/>
              </a:rPr>
              <a:t>sein</a:t>
            </a:r>
            <a:r>
              <a:rPr lang="en-US" sz="2400" dirty="0" smtClean="0">
                <a:latin typeface="Times New Roman"/>
                <a:cs typeface="Times New Roman"/>
              </a:rPr>
              <a:t>.</a:t>
            </a:r>
            <a:endParaRPr lang="es-ES" sz="2400" dirty="0" smtClean="0"/>
          </a:p>
          <a:p>
            <a:endParaRPr lang="ro-RO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3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Standardaufgabe</a:t>
            </a:r>
            <a:endParaRPr lang="ro-RO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Es </a:t>
            </a:r>
            <a:r>
              <a:rPr lang="en-US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gibt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n </a:t>
            </a:r>
            <a:r>
              <a:rPr lang="en-US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Arbeiter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und n </a:t>
            </a:r>
            <a:r>
              <a:rPr lang="en-US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Aufgaben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die gel</a:t>
            </a:r>
            <a:r>
              <a:rPr lang="de-DE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öst werden müssen. Jeder Arbeiter hat eine Liste, in welcher für jede Aufgabe, die Zeit für ihre Bearbeitung angegeben wird. </a:t>
            </a:r>
          </a:p>
          <a:p>
            <a:pPr>
              <a:buNone/>
            </a:pPr>
            <a:r>
              <a:rPr lang="de-DE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</a:p>
          <a:p>
            <a:pPr>
              <a:buNone/>
            </a:pPr>
            <a:r>
              <a:rPr lang="de-DE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Gesucht wird die minimale Endzeit nachdem alle Aufgaben bearbeitet wurden.</a:t>
            </a:r>
            <a:endParaRPr lang="ro-RO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e-DE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Graphmodellierung</a:t>
            </a:r>
            <a:endParaRPr lang="ro-RO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6" name="Content Placeholder 5" descr="500px-Multi-source_multi-sink_flow_problem.svg.pn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491827" y="1828800"/>
            <a:ext cx="4160345" cy="43434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Bipartite </a:t>
            </a:r>
            <a:r>
              <a:rPr lang="en-US" sz="3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Graphen</a:t>
            </a:r>
            <a:endParaRPr lang="ro-RO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Definition:</a:t>
            </a:r>
          </a:p>
          <a:p>
            <a:pPr>
              <a:buNone/>
            </a:pPr>
            <a:r>
              <a:rPr lang="de-DE" dirty="0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</a:t>
            </a:r>
            <a:r>
              <a:rPr lang="de-DE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n-ea"/>
                <a:cs typeface="+mn-cs"/>
              </a:rPr>
              <a:t> </a:t>
            </a:r>
            <a:r>
              <a:rPr lang="de-DE" sz="24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n-ea"/>
                <a:cs typeface="+mn-cs"/>
              </a:rPr>
              <a:t>Ein Graph G = (V, E) heißt </a:t>
            </a:r>
            <a:r>
              <a:rPr lang="de-DE" sz="2400" dirty="0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n-ea"/>
                <a:cs typeface="+mn-cs"/>
              </a:rPr>
              <a:t>bipartit</a:t>
            </a:r>
            <a:r>
              <a:rPr lang="de-DE" sz="24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n-ea"/>
                <a:cs typeface="+mn-cs"/>
              </a:rPr>
              <a:t>, genau dann wenn V=V1 U V2 und V1 ∩ V2 = { } und f</a:t>
            </a:r>
            <a:r>
              <a:rPr lang="de-DE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ür jede Kante e existieren zwei Knoten v1 </a:t>
            </a:r>
            <a:r>
              <a:rPr lang="el-GR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/>
              </a:rPr>
              <a:t>ϵ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/>
              </a:rPr>
              <a:t> </a:t>
            </a:r>
            <a:r>
              <a:rPr lang="de-DE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/>
              </a:rPr>
              <a:t>V1</a:t>
            </a:r>
            <a:r>
              <a:rPr lang="de-DE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de-DE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/>
              </a:rPr>
              <a:t>v2 </a:t>
            </a:r>
            <a:r>
              <a:rPr lang="el-GR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/>
              </a:rPr>
              <a:t>ϵ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/>
              </a:rPr>
              <a:t> </a:t>
            </a:r>
            <a:r>
              <a:rPr lang="de-DE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/>
              </a:rPr>
              <a:t>V2</a:t>
            </a:r>
            <a:r>
              <a:rPr lang="de-DE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so dass</a:t>
            </a:r>
            <a:r>
              <a:rPr lang="de-DE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/>
              </a:rPr>
              <a:t> e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/>
              </a:rPr>
              <a:t>={v1,v2}.</a:t>
            </a:r>
            <a:endParaRPr lang="de-DE" sz="240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3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Matchings</a:t>
            </a:r>
            <a:endParaRPr lang="ro-RO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o-RO" dirty="0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Definition</a:t>
            </a:r>
            <a:r>
              <a:rPr lang="en-US" dirty="0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en</a:t>
            </a:r>
            <a:r>
              <a:rPr lang="ro-RO" dirty="0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:</a:t>
            </a:r>
          </a:p>
          <a:p>
            <a:pPr>
              <a:buNone/>
            </a:pPr>
            <a:r>
              <a:rPr lang="de-DE" sz="24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Sei G = (V, E) ein Graph.</a:t>
            </a:r>
          </a:p>
          <a:p>
            <a:pPr>
              <a:buNone/>
            </a:pPr>
            <a:r>
              <a:rPr lang="de-DE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</a:t>
            </a:r>
            <a:r>
              <a:rPr lang="de-DE" sz="24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  - M heißt Matching in G, falls M eine Teilmenge von E      ist und alle Kanten in M paarweise disjunkt sind (kein Knoten ist zu mehr als einer Kante inzident)</a:t>
            </a:r>
          </a:p>
          <a:p>
            <a:pPr>
              <a:buNone/>
            </a:pPr>
            <a:r>
              <a:rPr lang="de-DE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	</a:t>
            </a:r>
            <a:r>
              <a:rPr lang="de-DE" sz="24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- M heißt </a:t>
            </a:r>
            <a:r>
              <a:rPr lang="de-DE" sz="2400" dirty="0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perfektes</a:t>
            </a:r>
            <a:r>
              <a:rPr lang="de-DE" sz="24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 Matching</a:t>
            </a:r>
            <a:r>
              <a:rPr lang="de-DE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de-DE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falls jeder Knoten durch genau eine Kante aus M überdeckt ist. (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|M|=|V|/2</a:t>
            </a:r>
            <a:r>
              <a:rPr lang="de-DE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</a:p>
          <a:p>
            <a:pPr>
              <a:buNone/>
            </a:pPr>
            <a:r>
              <a:rPr lang="de-DE" sz="24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	- |M| ist die </a:t>
            </a:r>
            <a:r>
              <a:rPr lang="de-DE" sz="2400" dirty="0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Größe</a:t>
            </a:r>
            <a:r>
              <a:rPr lang="de-DE" sz="24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 des Matchings.</a:t>
            </a:r>
            <a:endParaRPr lang="de-DE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+mn-ea"/>
              <a:cs typeface="+mn-cs"/>
            </a:endParaRPr>
          </a:p>
          <a:p>
            <a:pPr>
              <a:buNone/>
            </a:pPr>
            <a:endParaRPr lang="ro-RO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e-DE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Das Heiratsproblem</a:t>
            </a:r>
            <a:endParaRPr lang="ro-RO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Gegeben seien heiratswillige Damen und Herren. Jede Dame gibt an, mit welchem der Herren sie sich eventuell vermählen würde. </a:t>
            </a:r>
          </a:p>
          <a:p>
            <a:r>
              <a:rPr lang="de-DE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Das Problem besteht nun darin, möglichst viele Damen so zu verheiraten, dass jede Dame einen Herren ihrer Wahl erhält, und dass selbstverständlich keine zwei Damen mit demselben Herrn verheiratet sind. </a:t>
            </a:r>
          </a:p>
          <a:p>
            <a:pPr>
              <a:buNone/>
            </a:pPr>
            <a:endParaRPr lang="ro-RO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3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Flussnetzwerke</a:t>
            </a:r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und </a:t>
            </a:r>
            <a:r>
              <a:rPr lang="en-US" sz="3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Flüsse</a:t>
            </a:r>
            <a:endParaRPr lang="ro-RO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000" y="1828800"/>
            <a:ext cx="8128000" cy="4529158"/>
          </a:xfrm>
        </p:spPr>
        <p:txBody>
          <a:bodyPr/>
          <a:lstStyle/>
          <a:p>
            <a:r>
              <a:rPr lang="de-DE" sz="22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Definition: </a:t>
            </a:r>
            <a:r>
              <a:rPr lang="de-DE" sz="2200" dirty="0" smtClean="0"/>
              <a:t>Ein Flussnetzwerk G</a:t>
            </a:r>
            <a:r>
              <a:rPr lang="en-US" sz="2200" dirty="0" smtClean="0"/>
              <a:t>=(V, E) </a:t>
            </a:r>
            <a:r>
              <a:rPr lang="en-US" sz="2200" dirty="0" err="1" smtClean="0"/>
              <a:t>ist</a:t>
            </a:r>
            <a:r>
              <a:rPr lang="en-US" sz="2200" dirty="0" smtClean="0"/>
              <a:t> </a:t>
            </a:r>
            <a:r>
              <a:rPr lang="en-US" sz="2200" dirty="0" err="1" smtClean="0"/>
              <a:t>ein</a:t>
            </a:r>
            <a:r>
              <a:rPr lang="en-US" sz="2200" dirty="0" smtClean="0"/>
              <a:t> </a:t>
            </a:r>
            <a:r>
              <a:rPr lang="en-US" sz="2200" dirty="0" err="1" smtClean="0"/>
              <a:t>gerichteter</a:t>
            </a:r>
            <a:r>
              <a:rPr lang="en-US" sz="2200" dirty="0" smtClean="0"/>
              <a:t> Graph, in </a:t>
            </a:r>
            <a:r>
              <a:rPr lang="en-US" sz="2200" dirty="0" err="1" smtClean="0"/>
              <a:t>dem</a:t>
            </a:r>
            <a:r>
              <a:rPr lang="en-US" sz="2200" dirty="0" smtClean="0"/>
              <a:t> </a:t>
            </a:r>
            <a:r>
              <a:rPr lang="en-US" sz="2200" dirty="0" err="1" smtClean="0"/>
              <a:t>jede</a:t>
            </a:r>
            <a:r>
              <a:rPr lang="en-US" sz="2200" dirty="0" smtClean="0"/>
              <a:t> </a:t>
            </a:r>
            <a:r>
              <a:rPr lang="en-US" sz="2200" dirty="0" err="1" smtClean="0"/>
              <a:t>Kante</a:t>
            </a:r>
            <a:r>
              <a:rPr lang="en-US" sz="2200" dirty="0" smtClean="0"/>
              <a:t> (u, v) </a:t>
            </a:r>
            <a:r>
              <a:rPr lang="el-GR" sz="2200" dirty="0" smtClean="0">
                <a:cs typeface="Times New Roman"/>
              </a:rPr>
              <a:t>ϵ</a:t>
            </a:r>
            <a:r>
              <a:rPr lang="en-US" sz="2200" dirty="0" smtClean="0">
                <a:cs typeface="Times New Roman"/>
              </a:rPr>
              <a:t> E </a:t>
            </a:r>
            <a:r>
              <a:rPr lang="en-US" sz="2200" dirty="0" err="1" smtClean="0">
                <a:cs typeface="Times New Roman"/>
              </a:rPr>
              <a:t>eine</a:t>
            </a:r>
            <a:r>
              <a:rPr lang="en-US" sz="2200" dirty="0" smtClean="0">
                <a:cs typeface="Times New Roman"/>
              </a:rPr>
              <a:t> </a:t>
            </a:r>
            <a:r>
              <a:rPr lang="en-US" sz="2200" dirty="0" err="1" smtClean="0">
                <a:cs typeface="Times New Roman"/>
              </a:rPr>
              <a:t>nichtnegative</a:t>
            </a:r>
            <a:r>
              <a:rPr lang="en-US" sz="2200" dirty="0" smtClean="0">
                <a:cs typeface="Times New Roman"/>
              </a:rPr>
              <a:t> </a:t>
            </a:r>
            <a:r>
              <a:rPr lang="en-US" sz="2200" dirty="0" err="1" smtClean="0">
                <a:cs typeface="Times New Roman"/>
              </a:rPr>
              <a:t>Kapazit</a:t>
            </a:r>
            <a:r>
              <a:rPr lang="de-DE" sz="2200" dirty="0" smtClean="0">
                <a:cs typeface="Times New Roman"/>
              </a:rPr>
              <a:t>ät c(u, v) </a:t>
            </a:r>
            <a:r>
              <a:rPr lang="en-US" sz="2200" dirty="0" smtClean="0">
                <a:cs typeface="Times New Roman"/>
              </a:rPr>
              <a:t>&gt;= 0 hat. </a:t>
            </a:r>
          </a:p>
          <a:p>
            <a:r>
              <a:rPr lang="en-US" sz="2200" dirty="0" err="1" smtClean="0">
                <a:cs typeface="Times New Roman"/>
              </a:rPr>
              <a:t>Zwei</a:t>
            </a:r>
            <a:r>
              <a:rPr lang="en-US" sz="2200" dirty="0" smtClean="0">
                <a:cs typeface="Times New Roman"/>
              </a:rPr>
              <a:t> </a:t>
            </a:r>
            <a:r>
              <a:rPr lang="en-US" sz="2200" dirty="0" err="1" smtClean="0">
                <a:cs typeface="Times New Roman"/>
              </a:rPr>
              <a:t>Knoten</a:t>
            </a:r>
            <a:r>
              <a:rPr lang="en-US" sz="2200" dirty="0" smtClean="0">
                <a:cs typeface="Times New Roman"/>
              </a:rPr>
              <a:t> </a:t>
            </a:r>
            <a:r>
              <a:rPr lang="en-US" sz="2200" dirty="0" err="1" smtClean="0">
                <a:cs typeface="Times New Roman"/>
              </a:rPr>
              <a:t>spielen</a:t>
            </a:r>
            <a:r>
              <a:rPr lang="en-US" sz="2200" dirty="0" smtClean="0">
                <a:cs typeface="Times New Roman"/>
              </a:rPr>
              <a:t> </a:t>
            </a:r>
            <a:r>
              <a:rPr lang="en-US" sz="2200" dirty="0" err="1" smtClean="0">
                <a:cs typeface="Times New Roman"/>
              </a:rPr>
              <a:t>eine</a:t>
            </a:r>
            <a:r>
              <a:rPr lang="en-US" sz="2200" dirty="0" smtClean="0">
                <a:cs typeface="Times New Roman"/>
              </a:rPr>
              <a:t> </a:t>
            </a:r>
            <a:r>
              <a:rPr lang="en-US" sz="2200" dirty="0" err="1" smtClean="0">
                <a:cs typeface="Times New Roman"/>
              </a:rPr>
              <a:t>besondere</a:t>
            </a:r>
            <a:r>
              <a:rPr lang="en-US" sz="2200" dirty="0" smtClean="0">
                <a:cs typeface="Times New Roman"/>
              </a:rPr>
              <a:t> </a:t>
            </a:r>
            <a:r>
              <a:rPr lang="en-US" sz="2200" dirty="0" err="1" smtClean="0">
                <a:cs typeface="Times New Roman"/>
              </a:rPr>
              <a:t>Rolle</a:t>
            </a:r>
            <a:r>
              <a:rPr lang="en-US" sz="2200" dirty="0" smtClean="0">
                <a:cs typeface="Times New Roman"/>
              </a:rPr>
              <a:t>: </a:t>
            </a:r>
            <a:r>
              <a:rPr lang="en-US" sz="2200" dirty="0" err="1" smtClean="0">
                <a:cs typeface="Times New Roman"/>
              </a:rPr>
              <a:t>Quelle</a:t>
            </a:r>
            <a:r>
              <a:rPr lang="en-US" sz="2200" dirty="0" smtClean="0">
                <a:cs typeface="Times New Roman"/>
              </a:rPr>
              <a:t> s, </a:t>
            </a:r>
            <a:r>
              <a:rPr lang="en-US" sz="2200" dirty="0" err="1" smtClean="0">
                <a:cs typeface="Times New Roman"/>
              </a:rPr>
              <a:t>Senke</a:t>
            </a:r>
            <a:r>
              <a:rPr lang="en-US" sz="2200" dirty="0" smtClean="0">
                <a:cs typeface="Times New Roman"/>
              </a:rPr>
              <a:t> t.</a:t>
            </a:r>
          </a:p>
          <a:p>
            <a:r>
              <a:rPr lang="en-US" sz="2200" dirty="0" err="1" smtClean="0">
                <a:cs typeface="Times New Roman"/>
              </a:rPr>
              <a:t>Ein</a:t>
            </a:r>
            <a:r>
              <a:rPr lang="en-US" sz="2200" dirty="0" smtClean="0">
                <a:cs typeface="Times New Roman"/>
              </a:rPr>
              <a:t> </a:t>
            </a:r>
            <a:r>
              <a:rPr lang="en-US" sz="2200" dirty="0" err="1" smtClean="0">
                <a:solidFill>
                  <a:schemeClr val="accent1">
                    <a:lumMod val="60000"/>
                    <a:lumOff val="40000"/>
                  </a:schemeClr>
                </a:solidFill>
                <a:cs typeface="Times New Roman"/>
              </a:rPr>
              <a:t>Fluss</a:t>
            </a:r>
            <a:r>
              <a:rPr lang="en-US" sz="2200" dirty="0" smtClean="0">
                <a:cs typeface="Times New Roman"/>
              </a:rPr>
              <a:t> in G </a:t>
            </a:r>
            <a:r>
              <a:rPr lang="en-US" sz="2200" dirty="0" err="1" smtClean="0">
                <a:cs typeface="Times New Roman"/>
              </a:rPr>
              <a:t>ist</a:t>
            </a:r>
            <a:r>
              <a:rPr lang="en-US" sz="2200" dirty="0" smtClean="0">
                <a:cs typeface="Times New Roman"/>
              </a:rPr>
              <a:t> die </a:t>
            </a:r>
            <a:r>
              <a:rPr lang="en-US" sz="2200" dirty="0" err="1" smtClean="0">
                <a:cs typeface="Times New Roman"/>
              </a:rPr>
              <a:t>Funktion</a:t>
            </a:r>
            <a:r>
              <a:rPr lang="en-US" sz="2200" dirty="0" smtClean="0">
                <a:cs typeface="Times New Roman"/>
              </a:rPr>
              <a:t>  f: </a:t>
            </a:r>
            <a:r>
              <a:rPr lang="en-US" sz="2200" dirty="0" err="1" smtClean="0">
                <a:cs typeface="Times New Roman"/>
              </a:rPr>
              <a:t>VxV</a:t>
            </a:r>
            <a:r>
              <a:rPr lang="en-US" sz="2200" dirty="0" smtClean="0">
                <a:cs typeface="Times New Roman"/>
              </a:rPr>
              <a:t> -&gt; |R, die </a:t>
            </a:r>
            <a:r>
              <a:rPr lang="en-US" sz="2200" dirty="0" err="1" smtClean="0">
                <a:cs typeface="Times New Roman"/>
              </a:rPr>
              <a:t>folgende</a:t>
            </a:r>
            <a:r>
              <a:rPr lang="en-US" sz="2200" dirty="0" smtClean="0">
                <a:cs typeface="Times New Roman"/>
              </a:rPr>
              <a:t> </a:t>
            </a:r>
            <a:r>
              <a:rPr lang="en-US" sz="2200" dirty="0" err="1" smtClean="0">
                <a:cs typeface="Times New Roman"/>
              </a:rPr>
              <a:t>Bedingungen</a:t>
            </a:r>
            <a:r>
              <a:rPr lang="en-US" sz="2200" dirty="0" smtClean="0">
                <a:cs typeface="Times New Roman"/>
              </a:rPr>
              <a:t> </a:t>
            </a:r>
            <a:r>
              <a:rPr lang="en-US" sz="2200" dirty="0" err="1" smtClean="0">
                <a:cs typeface="Times New Roman"/>
              </a:rPr>
              <a:t>erf</a:t>
            </a:r>
            <a:r>
              <a:rPr lang="de-DE" sz="2200" dirty="0" smtClean="0">
                <a:cs typeface="Times New Roman"/>
              </a:rPr>
              <a:t>üllt:</a:t>
            </a:r>
          </a:p>
          <a:p>
            <a:pPr>
              <a:buNone/>
            </a:pPr>
            <a:r>
              <a:rPr lang="de-DE" sz="2200" dirty="0" smtClean="0">
                <a:cs typeface="Times New Roman"/>
              </a:rPr>
              <a:t>	</a:t>
            </a:r>
            <a:r>
              <a:rPr lang="en-US" sz="2200" dirty="0" smtClean="0">
                <a:cs typeface="Times New Roman"/>
              </a:rPr>
              <a:t>	- </a:t>
            </a:r>
            <a:r>
              <a:rPr lang="en-US" sz="2200" dirty="0" err="1" smtClean="0">
                <a:solidFill>
                  <a:schemeClr val="accent1">
                    <a:lumMod val="60000"/>
                    <a:lumOff val="40000"/>
                  </a:schemeClr>
                </a:solidFill>
                <a:cs typeface="Times New Roman"/>
              </a:rPr>
              <a:t>Kapazit</a:t>
            </a:r>
            <a:r>
              <a:rPr lang="de-DE" sz="2200" dirty="0" smtClean="0">
                <a:solidFill>
                  <a:schemeClr val="accent1">
                    <a:lumMod val="60000"/>
                    <a:lumOff val="40000"/>
                  </a:schemeClr>
                </a:solidFill>
                <a:cs typeface="Times New Roman"/>
              </a:rPr>
              <a:t>ätsbeschränkung</a:t>
            </a:r>
            <a:r>
              <a:rPr lang="de-DE" sz="2200" dirty="0" smtClean="0">
                <a:cs typeface="Times New Roman"/>
              </a:rPr>
              <a:t>: f(u, v) </a:t>
            </a:r>
            <a:r>
              <a:rPr lang="en-US" sz="2200" dirty="0" smtClean="0">
                <a:cs typeface="Times New Roman"/>
              </a:rPr>
              <a:t>&lt;= c(u, v)</a:t>
            </a:r>
          </a:p>
          <a:p>
            <a:pPr>
              <a:buNone/>
            </a:pPr>
            <a:r>
              <a:rPr lang="en-US" sz="2200" dirty="0" smtClean="0">
                <a:cs typeface="Times New Roman"/>
              </a:rPr>
              <a:t>		- </a:t>
            </a:r>
            <a:r>
              <a:rPr lang="en-US" sz="2200" dirty="0" err="1" smtClean="0">
                <a:solidFill>
                  <a:schemeClr val="accent1">
                    <a:lumMod val="60000"/>
                    <a:lumOff val="40000"/>
                  </a:schemeClr>
                </a:solidFill>
                <a:cs typeface="Times New Roman"/>
              </a:rPr>
              <a:t>Asymmetrie</a:t>
            </a:r>
            <a:r>
              <a:rPr lang="en-US" sz="2200" dirty="0" smtClean="0">
                <a:cs typeface="Times New Roman"/>
              </a:rPr>
              <a:t>: f(u, v) = - f(v, u)</a:t>
            </a:r>
          </a:p>
          <a:p>
            <a:pPr>
              <a:buNone/>
            </a:pPr>
            <a:r>
              <a:rPr lang="en-US" sz="2200" dirty="0" smtClean="0">
                <a:cs typeface="Times New Roman"/>
              </a:rPr>
              <a:t>		- </a:t>
            </a:r>
            <a:r>
              <a:rPr lang="en-US" sz="2200" dirty="0" err="1" smtClean="0">
                <a:solidFill>
                  <a:schemeClr val="accent1">
                    <a:lumMod val="60000"/>
                    <a:lumOff val="40000"/>
                  </a:schemeClr>
                </a:solidFill>
                <a:cs typeface="Times New Roman"/>
              </a:rPr>
              <a:t>Flusserhaltung</a:t>
            </a:r>
            <a:r>
              <a:rPr lang="en-US" sz="2200" dirty="0" smtClean="0">
                <a:cs typeface="Times New Roman"/>
              </a:rPr>
              <a:t>: </a:t>
            </a:r>
            <a:r>
              <a:rPr lang="de-DE" sz="2200" dirty="0" smtClean="0"/>
              <a:t>Bei einem Knoten muss der </a:t>
            </a:r>
            <a:r>
              <a:rPr lang="de-DE" sz="2200" dirty="0" smtClean="0"/>
              <a:t>Zufluss</a:t>
            </a:r>
            <a:endParaRPr lang="de-DE" sz="2200" dirty="0" smtClean="0"/>
          </a:p>
          <a:p>
            <a:pPr>
              <a:buNone/>
            </a:pPr>
            <a:r>
              <a:rPr lang="de-DE" sz="2200" dirty="0" smtClean="0"/>
              <a:t>gleich dem </a:t>
            </a:r>
            <a:r>
              <a:rPr lang="de-DE" sz="2200" dirty="0" smtClean="0"/>
              <a:t>Abfluss </a:t>
            </a:r>
            <a:r>
              <a:rPr lang="de-DE" sz="2200" dirty="0" smtClean="0"/>
              <a:t>sein. (Ausnahme: </a:t>
            </a:r>
            <a:r>
              <a:rPr lang="de-DE" sz="2200" dirty="0" smtClean="0"/>
              <a:t>Quelle </a:t>
            </a:r>
            <a:r>
              <a:rPr lang="ro-RO" sz="2200" dirty="0" smtClean="0"/>
              <a:t>und </a:t>
            </a:r>
            <a:r>
              <a:rPr lang="ro-RO" sz="2200" dirty="0" smtClean="0"/>
              <a:t>Senke) 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			</a:t>
            </a:r>
            <a:endParaRPr lang="de-DE" sz="2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e-DE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Minimal vertex cover</a:t>
            </a:r>
            <a:endParaRPr lang="ro-RO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Definition</a:t>
            </a:r>
            <a:r>
              <a:rPr lang="en-US" sz="2400" dirty="0" smtClean="0"/>
              <a:t>: </a:t>
            </a:r>
            <a:r>
              <a:rPr lang="en-US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Ein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“Vertex Cover” </a:t>
            </a:r>
            <a:r>
              <a:rPr lang="en-US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ist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eine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Menge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von </a:t>
            </a:r>
            <a:r>
              <a:rPr lang="en-US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Knoten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in </a:t>
            </a:r>
            <a:r>
              <a:rPr lang="en-US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einem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beliebigen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Graph, </a:t>
            </a:r>
            <a:r>
              <a:rPr lang="en-US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wobei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jede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Kante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zu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wenigstens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einem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Knoten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inzident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ist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</a:p>
          <a:p>
            <a:r>
              <a:rPr lang="en-US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Ein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Vertex  Cover </a:t>
            </a:r>
            <a:r>
              <a:rPr lang="en-US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ist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minimal </a:t>
            </a:r>
            <a:r>
              <a:rPr lang="en-US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genau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dann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wenn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es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die </a:t>
            </a:r>
            <a:r>
              <a:rPr lang="en-US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minimale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Anzahl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von </a:t>
            </a:r>
            <a:r>
              <a:rPr lang="en-US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Knoten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hat.</a:t>
            </a:r>
            <a:endParaRPr lang="en-US" sz="2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Normalerweise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ist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das </a:t>
            </a:r>
            <a:r>
              <a:rPr lang="en-US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ein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NP- </a:t>
            </a:r>
            <a:r>
              <a:rPr lang="en-US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hartes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Problem.</a:t>
            </a:r>
          </a:p>
          <a:p>
            <a:r>
              <a:rPr lang="en-US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Ist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das </a:t>
            </a:r>
            <a:r>
              <a:rPr lang="en-US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auch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für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bipartite </a:t>
            </a:r>
            <a:r>
              <a:rPr lang="en-US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Graphen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so?</a:t>
            </a:r>
            <a:endParaRPr lang="ro-RO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e-DE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Minimal vertex cover</a:t>
            </a:r>
            <a:endParaRPr lang="ro-RO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Definition</a:t>
            </a:r>
            <a:r>
              <a:rPr lang="en-US" sz="2400" dirty="0" smtClean="0"/>
              <a:t>: </a:t>
            </a:r>
            <a:r>
              <a:rPr lang="en-US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Ein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“Vertex Cover” </a:t>
            </a:r>
            <a:r>
              <a:rPr lang="en-US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ist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eine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Menge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von </a:t>
            </a:r>
            <a:r>
              <a:rPr lang="en-US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Knoten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in </a:t>
            </a:r>
            <a:r>
              <a:rPr lang="en-US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einem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beliebigen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Graph, </a:t>
            </a:r>
            <a:r>
              <a:rPr lang="en-US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wobei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jede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Kante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zu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wenigstens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einem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Knoten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inzident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ist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</a:p>
          <a:p>
            <a:r>
              <a:rPr lang="en-US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Ein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Vertex  Cover </a:t>
            </a:r>
            <a:r>
              <a:rPr lang="en-US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ist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minimal </a:t>
            </a:r>
            <a:r>
              <a:rPr lang="en-US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genau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dann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wenn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es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die </a:t>
            </a:r>
            <a:r>
              <a:rPr lang="en-US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minimale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Anzahl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von </a:t>
            </a:r>
            <a:r>
              <a:rPr lang="en-US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Knoten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hat.</a:t>
            </a:r>
            <a:endParaRPr lang="en-US" sz="2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Normalerweise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ist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das </a:t>
            </a:r>
            <a:r>
              <a:rPr lang="en-US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ein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NP- </a:t>
            </a:r>
            <a:r>
              <a:rPr lang="en-US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hartes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Problem.</a:t>
            </a:r>
          </a:p>
          <a:p>
            <a:r>
              <a:rPr lang="en-US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Ist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das </a:t>
            </a:r>
            <a:r>
              <a:rPr lang="en-US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auch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für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bipartite </a:t>
            </a:r>
            <a:r>
              <a:rPr lang="en-US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Graphen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so?</a:t>
            </a:r>
          </a:p>
          <a:p>
            <a:pPr algn="ctr">
              <a:buNone/>
            </a:pPr>
            <a:r>
              <a:rPr lang="en-US" sz="28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Nein!</a:t>
            </a:r>
            <a:endParaRPr lang="ro-RO" sz="2800" b="1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e-DE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Minimal edge cover</a:t>
            </a:r>
            <a:endParaRPr lang="ro-RO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Definition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</a:t>
            </a:r>
            <a:r>
              <a:rPr lang="en-US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Ein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“Edge Cover” </a:t>
            </a:r>
            <a:r>
              <a:rPr lang="en-US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ist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eine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Menge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von </a:t>
            </a:r>
            <a:r>
              <a:rPr lang="en-US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Kanten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in </a:t>
            </a:r>
            <a:r>
              <a:rPr lang="en-US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einem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beliebigen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Graphen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en-US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wobei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jeder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Knoten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wenigstens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eine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Kante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hat die </a:t>
            </a:r>
            <a:r>
              <a:rPr lang="en-US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zu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ihm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inzident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ist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</a:p>
          <a:p>
            <a:r>
              <a:rPr lang="en-US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Ein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Edge Cover </a:t>
            </a:r>
            <a:r>
              <a:rPr lang="en-US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ist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minimal </a:t>
            </a:r>
            <a:r>
              <a:rPr lang="en-US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genau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dann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wenn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es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die </a:t>
            </a:r>
            <a:r>
              <a:rPr lang="en-US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minimale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Anzahl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von </a:t>
            </a:r>
            <a:r>
              <a:rPr lang="en-US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Kanten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hat.</a:t>
            </a:r>
            <a:endParaRPr lang="en-US" sz="2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Für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ein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bipartiter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Graph </a:t>
            </a:r>
            <a:r>
              <a:rPr lang="en-US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entspricht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er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einem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Matching.</a:t>
            </a:r>
          </a:p>
          <a:p>
            <a:endParaRPr lang="en-US" sz="2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e-DE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Maximum independent Set</a:t>
            </a:r>
            <a:endParaRPr lang="ro-RO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sz="2400" dirty="0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Definition</a:t>
            </a:r>
            <a:r>
              <a:rPr lang="de-DE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Ein </a:t>
            </a:r>
            <a:r>
              <a:rPr lang="ro-RO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</a:t>
            </a:r>
            <a:r>
              <a:rPr lang="de-DE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Independent Set“ ist eine Menge von Knoten in einem Graph, wo keine zwei Knoten durch eine Kante verbunden sind.</a:t>
            </a:r>
          </a:p>
          <a:p>
            <a:r>
              <a:rPr lang="de-DE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Ein </a:t>
            </a:r>
            <a:r>
              <a:rPr lang="ro-RO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</a:t>
            </a:r>
            <a:r>
              <a:rPr lang="de-DE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Independent Set</a:t>
            </a:r>
            <a:r>
              <a:rPr lang="ro-RO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”</a:t>
            </a:r>
            <a:r>
              <a:rPr lang="de-DE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ist genau dann maximal, wenn beim Einfügen eines beliebigen Knotens die Definition verletzt wird.</a:t>
            </a:r>
          </a:p>
          <a:p>
            <a:r>
              <a:rPr lang="de-DE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Der Komplement eines solcher Menge ist immer ein vertex cover 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=&gt; </a:t>
            </a:r>
            <a:r>
              <a:rPr lang="en-US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Komplement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eines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dirty="0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Maximum Independent Set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 </a:t>
            </a:r>
            <a:r>
              <a:rPr lang="en-US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ist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ein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dirty="0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Minimal Vertex Cover</a:t>
            </a:r>
            <a:endParaRPr lang="ro-RO" sz="2400" dirty="0">
              <a:solidFill>
                <a:schemeClr val="accent1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3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Eigenschaften</a:t>
            </a:r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bipartiter</a:t>
            </a:r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Graphen</a:t>
            </a:r>
            <a:endParaRPr lang="ro-RO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Ein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Graph </a:t>
            </a:r>
            <a:r>
              <a:rPr lang="en-US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ist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bipartit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wenn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er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keinen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Zyklus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dirty="0" err="1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ungerader</a:t>
            </a:r>
            <a:r>
              <a:rPr lang="en-US" sz="2400" dirty="0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L</a:t>
            </a:r>
            <a:r>
              <a:rPr lang="de-DE" sz="2400" dirty="0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änge</a:t>
            </a:r>
            <a:r>
              <a:rPr lang="de-DE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enthält. (er enthält keine Clique 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&gt;= 3)</a:t>
            </a:r>
          </a:p>
          <a:p>
            <a:r>
              <a:rPr lang="en-US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Gr</a:t>
            </a:r>
            <a:r>
              <a:rPr lang="de-DE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öße des </a:t>
            </a:r>
            <a:r>
              <a:rPr lang="de-DE" sz="2400" dirty="0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minimum vertex covers</a:t>
            </a:r>
            <a:r>
              <a:rPr lang="de-DE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= </a:t>
            </a:r>
            <a:r>
              <a:rPr lang="en-US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Gr</a:t>
            </a:r>
            <a:r>
              <a:rPr lang="de-DE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öße des </a:t>
            </a:r>
            <a:r>
              <a:rPr lang="de-DE" sz="2400" dirty="0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maximalen Matchings</a:t>
            </a:r>
            <a:r>
              <a:rPr lang="de-DE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(König´s Theorem)</a:t>
            </a:r>
          </a:p>
          <a:p>
            <a:r>
              <a:rPr lang="de-DE" sz="2400" dirty="0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Maximum independent set 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+ </a:t>
            </a:r>
            <a:r>
              <a:rPr lang="en-US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maximaler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Matching = |V|</a:t>
            </a:r>
          </a:p>
          <a:p>
            <a:r>
              <a:rPr lang="en-US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Gr</a:t>
            </a:r>
            <a:r>
              <a:rPr lang="de-DE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öße des </a:t>
            </a:r>
            <a:r>
              <a:rPr lang="de-DE" sz="2400" dirty="0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minimum edge covers</a:t>
            </a:r>
            <a:r>
              <a:rPr lang="de-DE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= </a:t>
            </a:r>
            <a:r>
              <a:rPr lang="en-US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Gr</a:t>
            </a:r>
            <a:r>
              <a:rPr lang="de-DE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öße des </a:t>
            </a:r>
            <a:r>
              <a:rPr lang="de-DE" sz="2400" dirty="0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maximalen independent sets.</a:t>
            </a:r>
          </a:p>
          <a:p>
            <a:r>
              <a:rPr lang="de-DE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Jeder bipartite Graph ist mit zwei Farben färbbar.</a:t>
            </a:r>
          </a:p>
          <a:p>
            <a:endParaRPr lang="de-DE" sz="2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buNone/>
            </a:pPr>
            <a:endParaRPr lang="ro-RO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0034" y="857232"/>
            <a:ext cx="8128000" cy="5429288"/>
          </a:xfrm>
        </p:spPr>
        <p:txBody>
          <a:bodyPr/>
          <a:lstStyle/>
          <a:p>
            <a:pPr algn="ctr">
              <a:buNone/>
            </a:pPr>
            <a:r>
              <a:rPr lang="en-US" sz="2400" b="1" dirty="0" err="1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Algorithmus</a:t>
            </a: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für</a:t>
            </a: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maximalen</a:t>
            </a: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Matching</a:t>
            </a:r>
            <a:endParaRPr lang="en-US" sz="2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buNone/>
            </a:pPr>
            <a:r>
              <a:rPr lang="en-US" sz="16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int</a:t>
            </a:r>
            <a:r>
              <a:rPr lang="en-US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match (</a:t>
            </a:r>
            <a:r>
              <a:rPr lang="en-US" sz="16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int</a:t>
            </a:r>
            <a:r>
              <a:rPr lang="en-US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n) {</a:t>
            </a:r>
          </a:p>
          <a:p>
            <a:pPr>
              <a:buNone/>
            </a:pPr>
            <a:r>
              <a:rPr lang="en-US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mark[n] = 1;</a:t>
            </a:r>
          </a:p>
          <a:p>
            <a:pPr>
              <a:buNone/>
            </a:pPr>
            <a:r>
              <a:rPr lang="en-US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</a:t>
            </a:r>
          </a:p>
          <a:p>
            <a:pPr>
              <a:buNone/>
            </a:pPr>
            <a:r>
              <a:rPr lang="en-US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for (</a:t>
            </a:r>
            <a:r>
              <a:rPr lang="en-US" sz="16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int</a:t>
            </a:r>
            <a:r>
              <a:rPr lang="en-US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16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</a:t>
            </a:r>
            <a:r>
              <a:rPr lang="en-US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= 0; </a:t>
            </a:r>
            <a:r>
              <a:rPr lang="en-US" sz="16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</a:t>
            </a:r>
            <a:r>
              <a:rPr lang="en-US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&lt; G[n].size(); ++ </a:t>
            </a:r>
            <a:r>
              <a:rPr lang="en-US" sz="16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</a:t>
            </a:r>
            <a:r>
              <a:rPr lang="en-US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</a:p>
          <a:p>
            <a:pPr>
              <a:buNone/>
            </a:pPr>
            <a:r>
              <a:rPr lang="en-US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if (!d[G[n][</a:t>
            </a:r>
            <a:r>
              <a:rPr lang="en-US" sz="16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</a:t>
            </a:r>
            <a:r>
              <a:rPr lang="en-US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]]) {</a:t>
            </a:r>
          </a:p>
          <a:p>
            <a:pPr>
              <a:buNone/>
            </a:pPr>
            <a:r>
              <a:rPr lang="en-US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d[G[n][</a:t>
            </a:r>
            <a:r>
              <a:rPr lang="en-US" sz="16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</a:t>
            </a:r>
            <a:r>
              <a:rPr lang="en-US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]] = n;            p[n] = G[n][</a:t>
            </a:r>
            <a:r>
              <a:rPr lang="en-US" sz="16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</a:t>
            </a:r>
            <a:r>
              <a:rPr lang="en-US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];</a:t>
            </a:r>
          </a:p>
          <a:p>
            <a:pPr>
              <a:buNone/>
            </a:pPr>
            <a:r>
              <a:rPr lang="en-US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return 1;</a:t>
            </a:r>
          </a:p>
          <a:p>
            <a:pPr>
              <a:buNone/>
            </a:pPr>
            <a:r>
              <a:rPr lang="en-US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}</a:t>
            </a:r>
          </a:p>
          <a:p>
            <a:pPr>
              <a:buNone/>
            </a:pPr>
            <a:r>
              <a:rPr lang="en-US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</a:t>
            </a:r>
          </a:p>
          <a:p>
            <a:pPr>
              <a:buNone/>
            </a:pPr>
            <a:r>
              <a:rPr lang="en-US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for (</a:t>
            </a:r>
            <a:r>
              <a:rPr lang="en-US" sz="16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int</a:t>
            </a:r>
            <a:r>
              <a:rPr lang="en-US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16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</a:t>
            </a:r>
            <a:r>
              <a:rPr lang="en-US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= 0; </a:t>
            </a:r>
            <a:r>
              <a:rPr lang="en-US" sz="16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</a:t>
            </a:r>
            <a:r>
              <a:rPr lang="en-US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&lt; G[n].size(); ++ </a:t>
            </a:r>
            <a:r>
              <a:rPr lang="en-US" sz="16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</a:t>
            </a:r>
            <a:r>
              <a:rPr lang="en-US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</a:p>
          <a:p>
            <a:pPr>
              <a:buNone/>
            </a:pPr>
            <a:r>
              <a:rPr lang="en-US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if (mark[d[G[n][</a:t>
            </a:r>
            <a:r>
              <a:rPr lang="en-US" sz="16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</a:t>
            </a:r>
            <a:r>
              <a:rPr lang="en-US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]]] != 1 &amp;&amp; match(d[G[n][</a:t>
            </a:r>
            <a:r>
              <a:rPr lang="en-US" sz="16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</a:t>
            </a:r>
            <a:r>
              <a:rPr lang="en-US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]])) {</a:t>
            </a:r>
          </a:p>
          <a:p>
            <a:pPr>
              <a:buNone/>
            </a:pPr>
            <a:r>
              <a:rPr lang="en-US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d[G[n][</a:t>
            </a:r>
            <a:r>
              <a:rPr lang="en-US" sz="16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</a:t>
            </a:r>
            <a:r>
              <a:rPr lang="en-US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]] = n;            p[nod] = G[n][</a:t>
            </a:r>
            <a:r>
              <a:rPr lang="en-US" sz="16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</a:t>
            </a:r>
            <a:r>
              <a:rPr lang="en-US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];</a:t>
            </a:r>
          </a:p>
          <a:p>
            <a:pPr>
              <a:buNone/>
            </a:pPr>
            <a:r>
              <a:rPr lang="en-US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return 1;</a:t>
            </a:r>
          </a:p>
          <a:p>
            <a:pPr>
              <a:buNone/>
            </a:pPr>
            <a:r>
              <a:rPr lang="en-US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}</a:t>
            </a:r>
          </a:p>
          <a:p>
            <a:pPr>
              <a:buNone/>
            </a:pPr>
            <a:r>
              <a:rPr lang="en-US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</a:t>
            </a:r>
          </a:p>
          <a:p>
            <a:pPr>
              <a:buNone/>
            </a:pPr>
            <a:r>
              <a:rPr lang="en-US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return 0;</a:t>
            </a:r>
          </a:p>
          <a:p>
            <a:pPr>
              <a:buNone/>
            </a:pPr>
            <a:r>
              <a:rPr lang="en-US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}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000" y="928670"/>
            <a:ext cx="8128000" cy="5243530"/>
          </a:xfrm>
        </p:spPr>
        <p:txBody>
          <a:bodyPr/>
          <a:lstStyle/>
          <a:p>
            <a:pPr algn="ctr">
              <a:buNone/>
            </a:pPr>
            <a:r>
              <a:rPr lang="de-DE" sz="5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Aufgaben</a:t>
            </a:r>
            <a:endParaRPr lang="de-DE" sz="2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de-DE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Joc4</a:t>
            </a:r>
          </a:p>
          <a:p>
            <a:r>
              <a:rPr lang="de-DE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Felinare</a:t>
            </a:r>
            <a:endParaRPr lang="de-DE" sz="2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de-DE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Strazi</a:t>
            </a:r>
          </a:p>
          <a:p>
            <a:r>
              <a:rPr lang="de-DE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Critice</a:t>
            </a:r>
          </a:p>
          <a:p>
            <a:r>
              <a:rPr lang="de-DE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Two Shortest</a:t>
            </a:r>
          </a:p>
          <a:p>
            <a:r>
              <a:rPr lang="de-DE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Dijkstra, Dijkstra</a:t>
            </a:r>
          </a:p>
          <a:p>
            <a:r>
              <a:rPr lang="de-DE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Dominoes</a:t>
            </a:r>
          </a:p>
          <a:p>
            <a:r>
              <a:rPr lang="de-DE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Ghizi</a:t>
            </a:r>
          </a:p>
          <a:p>
            <a:r>
              <a:rPr lang="de-DE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Paznici</a:t>
            </a:r>
          </a:p>
          <a:p>
            <a:r>
              <a:rPr lang="de-DE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Algola</a:t>
            </a:r>
            <a:endParaRPr lang="de-DE" sz="2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3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Kleines</a:t>
            </a:r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Beispiel</a:t>
            </a:r>
            <a:endParaRPr lang="ro-RO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4" name="Content Placeholder 3" descr="500px-Edmonds-Karp_flow_example_0.svg.pn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214546" y="2357430"/>
            <a:ext cx="4762500" cy="2543175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3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Algorithmen</a:t>
            </a:r>
            <a:endParaRPr lang="ro-RO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Ford- Fulkerson</a:t>
            </a:r>
            <a:endParaRPr lang="ro-RO" dirty="0">
              <a:solidFill>
                <a:schemeClr val="accent1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0034" y="857232"/>
            <a:ext cx="8128000" cy="5314968"/>
          </a:xfrm>
        </p:spPr>
        <p:txBody>
          <a:bodyPr/>
          <a:lstStyle/>
          <a:p>
            <a:pPr>
              <a:buNone/>
            </a:pPr>
            <a:r>
              <a:rPr lang="en-US" sz="2800" dirty="0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Ford- Fulkerson </a:t>
            </a:r>
            <a:r>
              <a:rPr lang="en-US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Algorithmus</a:t>
            </a:r>
            <a:endParaRPr lang="en-US" sz="2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buNone/>
            </a:pPr>
            <a:endParaRPr lang="en-US" sz="2400" dirty="0" smtClean="0"/>
          </a:p>
          <a:p>
            <a:pPr marL="457200" indent="-457200">
              <a:buFont typeface="+mj-lt"/>
              <a:buAutoNum type="arabicPeriod"/>
            </a:pPr>
            <a:r>
              <a:rPr lang="en-US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Der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Algorithmus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sucht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einen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Pfad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(</a:t>
            </a:r>
            <a:r>
              <a:rPr lang="en-US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Erweiterungspfad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 </a:t>
            </a:r>
            <a:r>
              <a:rPr lang="en-US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vom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Start- </a:t>
            </a:r>
            <a:r>
              <a:rPr lang="en-US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zum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Zielknoten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im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dirty="0" err="1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Restnetzwerk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G.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Der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Fluss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wird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mit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der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kleinsten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Kapazität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en-US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cmin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en-US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entlang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des </a:t>
            </a:r>
            <a:r>
              <a:rPr lang="en-US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Pfades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erhöht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Der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Fluss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auf </a:t>
            </a:r>
            <a:r>
              <a:rPr lang="en-US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einer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Kante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(u, v) 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des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Pfades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wird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folgendermaßen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aktualisiert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</a:t>
            </a:r>
          </a:p>
          <a:p>
            <a:pPr>
              <a:buNone/>
            </a:pP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		f[u, v] = f[u, v] 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+ </a:t>
            </a:r>
            <a:r>
              <a:rPr lang="en-US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cmin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;</a:t>
            </a:r>
          </a:p>
          <a:p>
            <a:pPr>
              <a:buNone/>
            </a:pP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		f[v, u] = -f[u, v];</a:t>
            </a:r>
          </a:p>
          <a:p>
            <a:pPr marL="457200" indent="-457200">
              <a:buNone/>
            </a:pP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4.   Falls </a:t>
            </a:r>
            <a:r>
              <a:rPr lang="en-US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es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noch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einen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Erweiterungspfad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gibt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springe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wieder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zu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1.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000" y="857232"/>
            <a:ext cx="8128000" cy="5314968"/>
          </a:xfrm>
        </p:spPr>
        <p:txBody>
          <a:bodyPr/>
          <a:lstStyle/>
          <a:p>
            <a:r>
              <a:rPr lang="ro-RO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Ford-Fulkerson(G; q; s)</a:t>
            </a:r>
          </a:p>
          <a:p>
            <a:pPr>
              <a:buNone/>
            </a:pP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ro-RO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 </a:t>
            </a:r>
            <a:r>
              <a:rPr lang="ro-RO" sz="2400" dirty="0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for</a:t>
            </a:r>
            <a:r>
              <a:rPr lang="ro-RO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alle Kanten (u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</a:t>
            </a:r>
            <a:r>
              <a:rPr lang="ro-RO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v) </a:t>
            </a:r>
            <a:r>
              <a:rPr lang="el-GR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ϵ</a:t>
            </a:r>
            <a:r>
              <a:rPr lang="ro-RO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E</a:t>
            </a:r>
          </a:p>
          <a:p>
            <a:pPr>
              <a:buNone/>
            </a:pP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pl-PL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 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pl-PL" sz="2400" dirty="0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</a:t>
            </a:r>
            <a:r>
              <a:rPr lang="pl-PL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f [u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</a:t>
            </a:r>
            <a:r>
              <a:rPr lang="pl-PL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v]  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=</a:t>
            </a:r>
            <a:r>
              <a:rPr lang="pl-PL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0</a:t>
            </a:r>
          </a:p>
          <a:p>
            <a:pPr>
              <a:buNone/>
            </a:pP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pl-PL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    </a:t>
            </a:r>
            <a:r>
              <a:rPr lang="pl-PL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f [v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</a:t>
            </a:r>
            <a:r>
              <a:rPr lang="pl-PL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u]  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= </a:t>
            </a:r>
            <a:r>
              <a:rPr lang="pl-PL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0</a:t>
            </a:r>
          </a:p>
          <a:p>
            <a:pPr>
              <a:buNone/>
            </a:pPr>
            <a:r>
              <a:rPr lang="de-DE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4 </a:t>
            </a:r>
            <a:r>
              <a:rPr lang="de-DE" sz="2400" dirty="0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while</a:t>
            </a:r>
            <a:r>
              <a:rPr lang="de-DE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es existiert ein Pfad p von Q nach S im 	Restnetzwerk G </a:t>
            </a:r>
          </a:p>
          <a:p>
            <a:pPr>
              <a:buNone/>
            </a:pP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ro-RO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ro-RO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o-RO" sz="2400" dirty="0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</a:t>
            </a:r>
          </a:p>
          <a:p>
            <a:pPr>
              <a:buNone/>
            </a:pP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ro-RO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6 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 	</a:t>
            </a:r>
            <a:r>
              <a:rPr lang="ro-RO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 (p) 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=</a:t>
            </a:r>
            <a:r>
              <a:rPr lang="ro-RO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min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{</a:t>
            </a:r>
            <a:r>
              <a:rPr lang="ro-RO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 (u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</a:t>
            </a:r>
            <a:r>
              <a:rPr lang="ro-RO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v) : (u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ro-RO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v) geh</a:t>
            </a:r>
            <a:r>
              <a:rPr lang="de-DE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ö</a:t>
            </a:r>
            <a:r>
              <a:rPr lang="ro-RO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rt zu p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}</a:t>
            </a:r>
            <a:endParaRPr lang="ro-RO" sz="2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buNone/>
            </a:pP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ro-RO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7 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	</a:t>
            </a:r>
            <a:r>
              <a:rPr lang="ro-RO" sz="2400" dirty="0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for</a:t>
            </a:r>
            <a:r>
              <a:rPr lang="ro-RO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alle Kanten (u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</a:t>
            </a:r>
            <a:r>
              <a:rPr lang="ro-RO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v) von p</a:t>
            </a:r>
          </a:p>
          <a:p>
            <a:pPr>
              <a:buNone/>
            </a:pP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pl-PL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8 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		</a:t>
            </a:r>
            <a:r>
              <a:rPr lang="pl-PL" sz="2400" dirty="0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</a:t>
            </a:r>
            <a:r>
              <a:rPr lang="pl-PL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f [u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</a:t>
            </a:r>
            <a:r>
              <a:rPr lang="pl-PL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v] 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=</a:t>
            </a:r>
            <a:r>
              <a:rPr lang="pl-PL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f [u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</a:t>
            </a:r>
            <a:r>
              <a:rPr lang="pl-PL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v] + c(p)</a:t>
            </a:r>
          </a:p>
          <a:p>
            <a:pPr>
              <a:buNone/>
            </a:pP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pl-PL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9 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		     </a:t>
            </a:r>
            <a:r>
              <a:rPr lang="pl-PL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 [v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</a:t>
            </a:r>
            <a:r>
              <a:rPr lang="pl-PL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u]  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=</a:t>
            </a:r>
            <a:r>
              <a:rPr lang="pl-PL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</a:t>
            </a:r>
            <a:r>
              <a:rPr lang="pl-PL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 [v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</a:t>
            </a:r>
            <a:r>
              <a:rPr lang="pl-PL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u]</a:t>
            </a:r>
            <a:endParaRPr lang="ro-RO" sz="2400" dirty="0">
              <a:solidFill>
                <a:schemeClr val="accent1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3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Algorithmen</a:t>
            </a:r>
            <a:endParaRPr lang="ro-RO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Ford- Fulkerson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Edmond Karp</a:t>
            </a:r>
            <a:endParaRPr lang="ro-RO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idx="1"/>
          </p:nvPr>
        </p:nvSpPr>
        <p:spPr>
          <a:xfrm>
            <a:off x="508000" y="857250"/>
            <a:ext cx="8128000" cy="5314950"/>
          </a:xfrm>
        </p:spPr>
        <p:txBody>
          <a:bodyPr/>
          <a:lstStyle/>
          <a:p>
            <a:pPr>
              <a:buNone/>
            </a:pPr>
            <a:r>
              <a:rPr lang="en-US" sz="2400" dirty="0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Edmonds- Karp </a:t>
            </a:r>
            <a:r>
              <a:rPr lang="en-US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Algorithmus</a:t>
            </a:r>
            <a:endParaRPr lang="en-US" sz="2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buNone/>
            </a:pPr>
            <a:endParaRPr lang="en-US" sz="2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Benutzt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dieselbe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Idee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wie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Ford- Fulkerson.</a:t>
            </a:r>
          </a:p>
          <a:p>
            <a:r>
              <a:rPr lang="en-US" sz="2400" dirty="0" err="1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Unterschied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</a:t>
            </a:r>
            <a:r>
              <a:rPr lang="en-US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Jedes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mal </a:t>
            </a:r>
            <a:r>
              <a:rPr lang="en-US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wird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der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Erweiterungspfad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durch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eine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Breitensuche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im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Restnetzwerk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gesucht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ro-RO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Vorlage B">
  <a:themeElements>
    <a:clrScheme name="Leere Präsentation 1">
      <a:dk1>
        <a:srgbClr val="000000"/>
      </a:dk1>
      <a:lt1>
        <a:srgbClr val="FFFFFF"/>
      </a:lt1>
      <a:dk2>
        <a:srgbClr val="0065BD"/>
      </a:dk2>
      <a:lt2>
        <a:srgbClr val="005293"/>
      </a:lt2>
      <a:accent1>
        <a:srgbClr val="A2AD00"/>
      </a:accent1>
      <a:accent2>
        <a:srgbClr val="E37222"/>
      </a:accent2>
      <a:accent3>
        <a:srgbClr val="AAB8DB"/>
      </a:accent3>
      <a:accent4>
        <a:srgbClr val="DADADA"/>
      </a:accent4>
      <a:accent5>
        <a:srgbClr val="CED3AA"/>
      </a:accent5>
      <a:accent6>
        <a:srgbClr val="CE671E"/>
      </a:accent6>
      <a:hlink>
        <a:srgbClr val="DAD7CB"/>
      </a:hlink>
      <a:folHlink>
        <a:srgbClr val="9C9D9F"/>
      </a:folHlink>
    </a:clrScheme>
    <a:fontScheme name="Leere Präsentatio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lnDef>
  </a:objectDefaults>
  <a:extraClrSchemeLst>
    <a:extraClrScheme>
      <a:clrScheme name="Leere Präsentation 1">
        <a:dk1>
          <a:srgbClr val="000000"/>
        </a:dk1>
        <a:lt1>
          <a:srgbClr val="FFFFFF"/>
        </a:lt1>
        <a:dk2>
          <a:srgbClr val="0065BD"/>
        </a:dk2>
        <a:lt2>
          <a:srgbClr val="005293"/>
        </a:lt2>
        <a:accent1>
          <a:srgbClr val="A2AD00"/>
        </a:accent1>
        <a:accent2>
          <a:srgbClr val="E37222"/>
        </a:accent2>
        <a:accent3>
          <a:srgbClr val="AAB8DB"/>
        </a:accent3>
        <a:accent4>
          <a:srgbClr val="DADADA"/>
        </a:accent4>
        <a:accent5>
          <a:srgbClr val="CED3AA"/>
        </a:accent5>
        <a:accent6>
          <a:srgbClr val="CE671E"/>
        </a:accent6>
        <a:hlink>
          <a:srgbClr val="DAD7CB"/>
        </a:hlink>
        <a:folHlink>
          <a:srgbClr val="9C9D9F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TUM_Vorlage_hellblau</Template>
  <TotalTime>11575</TotalTime>
  <Words>1176</Words>
  <Application>Microsoft Office PowerPoint</Application>
  <PresentationFormat>On-screen Show (4:3)</PresentationFormat>
  <Paragraphs>180</Paragraphs>
  <Slides>36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36</vt:i4>
      </vt:variant>
    </vt:vector>
  </HeadingPairs>
  <TitlesOfParts>
    <vt:vector size="37" baseType="lpstr">
      <vt:lpstr>Vorlage B</vt:lpstr>
      <vt:lpstr>Flüsse, Schnitte, bipartite Graphen</vt:lpstr>
      <vt:lpstr>Inhaltsverzeihnis</vt:lpstr>
      <vt:lpstr>Flussnetzwerke und Flüsse</vt:lpstr>
      <vt:lpstr>Kleines Beispiel</vt:lpstr>
      <vt:lpstr>Algorithmen</vt:lpstr>
      <vt:lpstr>Slide 6</vt:lpstr>
      <vt:lpstr>Slide 7</vt:lpstr>
      <vt:lpstr>Algorithmen</vt:lpstr>
      <vt:lpstr>Slide 9</vt:lpstr>
      <vt:lpstr>Beispiel Forts.</vt:lpstr>
      <vt:lpstr>Slide 11</vt:lpstr>
      <vt:lpstr>Slide 12</vt:lpstr>
      <vt:lpstr>Slide 13</vt:lpstr>
      <vt:lpstr>Slide 14</vt:lpstr>
      <vt:lpstr>Algorithmen</vt:lpstr>
      <vt:lpstr>Slide 16</vt:lpstr>
      <vt:lpstr>Komplexität</vt:lpstr>
      <vt:lpstr>Slide 18</vt:lpstr>
      <vt:lpstr>Komplexität</vt:lpstr>
      <vt:lpstr>Komplexität</vt:lpstr>
      <vt:lpstr>Schnitte</vt:lpstr>
      <vt:lpstr>Slide 22</vt:lpstr>
      <vt:lpstr>Pseudocode </vt:lpstr>
      <vt:lpstr>Maximaler Fluss bei minimalen Kosten</vt:lpstr>
      <vt:lpstr>Standardaufgabe</vt:lpstr>
      <vt:lpstr>Graphmodellierung</vt:lpstr>
      <vt:lpstr>Bipartite Graphen</vt:lpstr>
      <vt:lpstr>Matchings</vt:lpstr>
      <vt:lpstr>Das Heiratsproblem</vt:lpstr>
      <vt:lpstr>Minimal vertex cover</vt:lpstr>
      <vt:lpstr>Minimal vertex cover</vt:lpstr>
      <vt:lpstr>Minimal edge cover</vt:lpstr>
      <vt:lpstr>Maximum independent Set</vt:lpstr>
      <vt:lpstr>Eigenschaften bipartiter Graphen</vt:lpstr>
      <vt:lpstr>Slide 35</vt:lpstr>
      <vt:lpstr>Slide 36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Vlad</dc:creator>
  <cp:lastModifiedBy>Vlad</cp:lastModifiedBy>
  <cp:revision>410</cp:revision>
  <dcterms:created xsi:type="dcterms:W3CDTF">2010-05-29T16:06:17Z</dcterms:created>
  <dcterms:modified xsi:type="dcterms:W3CDTF">2010-06-09T08:09:19Z</dcterms:modified>
</cp:coreProperties>
</file>